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52"/>
  </p:notesMasterIdLst>
  <p:handoutMasterIdLst>
    <p:handoutMasterId r:id="rId53"/>
  </p:handoutMasterIdLst>
  <p:sldIdLst>
    <p:sldId id="1009" r:id="rId2"/>
    <p:sldId id="591" r:id="rId3"/>
    <p:sldId id="867" r:id="rId4"/>
    <p:sldId id="868" r:id="rId5"/>
    <p:sldId id="869" r:id="rId6"/>
    <p:sldId id="923" r:id="rId7"/>
    <p:sldId id="796" r:id="rId8"/>
    <p:sldId id="925" r:id="rId9"/>
    <p:sldId id="1010" r:id="rId10"/>
    <p:sldId id="1011" r:id="rId11"/>
    <p:sldId id="932" r:id="rId12"/>
    <p:sldId id="1012" r:id="rId13"/>
    <p:sldId id="1015" r:id="rId14"/>
    <p:sldId id="928" r:id="rId15"/>
    <p:sldId id="992" r:id="rId16"/>
    <p:sldId id="873" r:id="rId17"/>
    <p:sldId id="874" r:id="rId18"/>
    <p:sldId id="875" r:id="rId19"/>
    <p:sldId id="1014" r:id="rId20"/>
    <p:sldId id="973" r:id="rId21"/>
    <p:sldId id="994" r:id="rId22"/>
    <p:sldId id="997" r:id="rId23"/>
    <p:sldId id="939" r:id="rId24"/>
    <p:sldId id="946" r:id="rId25"/>
    <p:sldId id="948" r:id="rId26"/>
    <p:sldId id="1016" r:id="rId27"/>
    <p:sldId id="941" r:id="rId28"/>
    <p:sldId id="942" r:id="rId29"/>
    <p:sldId id="902" r:id="rId30"/>
    <p:sldId id="969" r:id="rId31"/>
    <p:sldId id="971" r:id="rId32"/>
    <p:sldId id="903" r:id="rId33"/>
    <p:sldId id="528" r:id="rId34"/>
    <p:sldId id="904" r:id="rId35"/>
    <p:sldId id="838" r:id="rId36"/>
    <p:sldId id="839" r:id="rId37"/>
    <p:sldId id="977" r:id="rId38"/>
    <p:sldId id="1006" r:id="rId39"/>
    <p:sldId id="1013" r:id="rId40"/>
    <p:sldId id="967" r:id="rId41"/>
    <p:sldId id="908" r:id="rId42"/>
    <p:sldId id="978" r:id="rId43"/>
    <p:sldId id="807" r:id="rId44"/>
    <p:sldId id="1007" r:id="rId45"/>
    <p:sldId id="979" r:id="rId46"/>
    <p:sldId id="747" r:id="rId47"/>
    <p:sldId id="808" r:id="rId48"/>
    <p:sldId id="820" r:id="rId49"/>
    <p:sldId id="601" r:id="rId50"/>
    <p:sldId id="592" r:id="rId51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00FF"/>
    <a:srgbClr val="CCFFFF"/>
    <a:srgbClr val="FFFFCC"/>
    <a:srgbClr val="EE1222"/>
    <a:srgbClr val="FF0000"/>
    <a:srgbClr val="FFCCFF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B38B82-5BE3-4A67-8CF0-88361BB4048E}" v="3" dt="2020-12-14T10:31:04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73"/>
    <p:restoredTop sz="94719"/>
  </p:normalViewPr>
  <p:slideViewPr>
    <p:cSldViewPr snapToGrid="0">
      <p:cViewPr varScale="1">
        <p:scale>
          <a:sx n="148" d="100"/>
          <a:sy n="148" d="100"/>
        </p:scale>
        <p:origin x="2216" y="192"/>
      </p:cViewPr>
      <p:guideLst>
        <p:guide orient="horz" pos="314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74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2/22/21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41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1.png>
</file>

<file path=ppt/media/image13.png>
</file>

<file path=ppt/media/image14.png>
</file>

<file path=ppt/media/image15.png>
</file>

<file path=ppt/media/image16.png>
</file>

<file path=ppt/media/image17.jpeg>
</file>

<file path=ppt/media/image17.png>
</file>

<file path=ppt/media/image18.png>
</file>

<file path=ppt/media/image19.jpe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2.png>
</file>

<file path=ppt/media/image23.png>
</file>

<file path=ppt/media/image24.png>
</file>

<file path=ppt/media/image2410.png>
</file>

<file path=ppt/media/image25.png>
</file>

<file path=ppt/media/image2510.png>
</file>

<file path=ppt/media/image26.png>
</file>

<file path=ppt/media/image264.png>
</file>

<file path=ppt/media/image265.png>
</file>

<file path=ppt/media/image266.png>
</file>

<file path=ppt/media/image267.png>
</file>

<file path=ppt/media/image268.png>
</file>

<file path=ppt/media/image27.png>
</file>

<file path=ppt/media/image271.png>
</file>

<file path=ppt/media/image2710.png>
</file>

<file path=ppt/media/image273.png>
</file>

<file path=ppt/media/image278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30.png>
</file>

<file path=ppt/media/image331.png>
</file>

<file path=ppt/media/image34.png>
</file>

<file path=ppt/media/image340.png>
</file>

<file path=ppt/media/image341.png>
</file>

<file path=ppt/media/image35.png>
</file>

<file path=ppt/media/image350.png>
</file>

<file path=ppt/media/image360.png>
</file>

<file path=ppt/media/image37.png>
</file>

<file path=ppt/media/image370.png>
</file>

<file path=ppt/media/image38.png>
</file>

<file path=ppt/media/image380.png>
</file>

<file path=ppt/media/image39.png>
</file>

<file path=ppt/media/image390.png>
</file>

<file path=ppt/media/image4.pn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7.png>
</file>

<file path=ppt/media/image48.png>
</file>

<file path=ppt/media/image5.png>
</file>

<file path=ppt/media/image50.png>
</file>

<file path=ppt/media/image51.jpg>
</file>

<file path=ppt/media/image52.jpg>
</file>

<file path=ppt/media/image53.jpg>
</file>

<file path=ppt/media/image54.png>
</file>

<file path=ppt/media/image55.png>
</file>

<file path=ppt/media/image56.png>
</file>

<file path=ppt/media/image57.png>
</file>

<file path=ppt/media/image58.gif>
</file>

<file path=ppt/media/image59.png>
</file>

<file path=ppt/media/image6.png>
</file>

<file path=ppt/media/image60.png>
</file>

<file path=ppt/media/image61.png>
</file>

<file path=ppt/media/image62.png>
</file>

<file path=ppt/media/image620.png>
</file>

<file path=ppt/media/image63.png>
</file>

<file path=ppt/media/image630.png>
</file>

<file path=ppt/media/image64.png>
</file>

<file path=ppt/media/image640.png>
</file>

<file path=ppt/media/image641.png>
</file>

<file path=ppt/media/image65.png>
</file>

<file path=ppt/media/image650.png>
</file>

<file path=ppt/media/image66.png>
</file>

<file path=ppt/media/image660.png>
</file>

<file path=ppt/media/image670.png>
</file>

<file path=ppt/media/image68.png>
</file>

<file path=ppt/media/image680.png>
</file>

<file path=ppt/media/image69.png>
</file>

<file path=ppt/media/image691.png>
</file>

<file path=ppt/media/image7.png>
</file>

<file path=ppt/media/image70.png>
</file>

<file path=ppt/media/image700.png>
</file>

<file path=ppt/media/image71.png>
</file>

<file path=ppt/media/image72.png>
</file>

<file path=ppt/media/image73.gif>
</file>

<file path=ppt/media/image74.png>
</file>

<file path=ppt/media/image75.gif>
</file>

<file path=ppt/media/image76.png>
</file>

<file path=ppt/media/image760.png>
</file>

<file path=ppt/media/image77.png>
</file>

<file path=ppt/media/image78.png>
</file>

<file path=ppt/media/image780.png>
</file>

<file path=ppt/media/image79.png>
</file>

<file path=ppt/media/image790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2/22/21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20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090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908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A1B401D-6AC0-47DE-98DE-4615CD47E7E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43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43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A1951AD-949C-43C3-A025-7D92CD3360A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23</a:t>
            </a:fld>
            <a:endParaRPr lang="en-US" altLang="en-US" sz="1300"/>
          </a:p>
        </p:txBody>
      </p:sp>
      <p:sp>
        <p:nvSpPr>
          <p:cNvPr id="14438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7275F837-2BD5-4632-8FA9-B8678CA0A7D7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439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439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530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E3B7DDA-5B94-4441-8F1F-5B192E5D521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74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74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58E3946-41A6-49B6-800D-4B2C39E12FB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14746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1EE3E5BB-2503-4D28-8F05-E3AB8838D935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746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746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746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746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746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915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29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29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1866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3537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33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4583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34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9986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35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35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7163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36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36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indent="0" defTabSz="449263" eaLnBrk="1" hangingPunct="1">
              <a:buNone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035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2301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37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indent="0" defTabSz="449263" eaLnBrk="1" hangingPunct="1">
              <a:buNone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424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3020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8707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41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0151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42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>
                <a:latin typeface="Arial" charset="0"/>
                <a:cs typeface="Arial" charset="0"/>
              </a:rPr>
              <a:t>Which property</a:t>
            </a:r>
            <a:r>
              <a:rPr lang="en-US" altLang="en-US" baseline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err="1">
                <a:latin typeface="Arial" charset="0"/>
                <a:cs typeface="Arial" charset="0"/>
              </a:rPr>
              <a:t>gamal</a:t>
            </a:r>
            <a:r>
              <a:rPr lang="en-US" altLang="en-US" baseline="0">
                <a:latin typeface="Arial" charset="0"/>
                <a:cs typeface="Arial" charset="0"/>
              </a:rPr>
              <a:t> keys?</a:t>
            </a:r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5563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43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>
                <a:latin typeface="Arial" charset="0"/>
                <a:cs typeface="Arial" charset="0"/>
              </a:rPr>
              <a:t>Which property</a:t>
            </a:r>
            <a:r>
              <a:rPr lang="en-US" altLang="en-US" baseline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err="1">
                <a:latin typeface="Arial" charset="0"/>
                <a:cs typeface="Arial" charset="0"/>
              </a:rPr>
              <a:t>gamal</a:t>
            </a:r>
            <a:r>
              <a:rPr lang="en-US" altLang="en-US" baseline="0">
                <a:latin typeface="Arial" charset="0"/>
                <a:cs typeface="Arial" charset="0"/>
              </a:rPr>
              <a:t> keys?</a:t>
            </a:r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936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45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45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4543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46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2353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47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>
                <a:latin typeface="Arial" charset="0"/>
                <a:cs typeface="Arial" charset="0"/>
              </a:rPr>
              <a:t>Which property</a:t>
            </a:r>
            <a:r>
              <a:rPr lang="en-US" altLang="en-US" baseline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err="1">
                <a:latin typeface="Arial" charset="0"/>
                <a:cs typeface="Arial" charset="0"/>
              </a:rPr>
              <a:t>gamal</a:t>
            </a:r>
            <a:r>
              <a:rPr lang="en-US" altLang="en-US" baseline="0">
                <a:latin typeface="Arial" charset="0"/>
                <a:cs typeface="Arial" charset="0"/>
              </a:rPr>
              <a:t> keys?</a:t>
            </a:r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2620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D5AD1E2-B0FC-4E3B-B891-B4DF2A332F2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280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80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78988CC-F66F-45DF-89AB-B09AB29F4C8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48</a:t>
            </a:fld>
            <a:endParaRPr lang="en-US" altLang="en-US" sz="1300"/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F02ED842-A00B-4EA0-97BA-328421539CB3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48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28008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28009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28010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228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513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49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263902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06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88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93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192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 dirty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Which property</a:t>
            </a:r>
            <a:r>
              <a:rPr lang="en-US" altLang="en-US" baseline="0" dirty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dirty="0" err="1">
                <a:latin typeface="Arial" charset="0"/>
                <a:cs typeface="Arial" charset="0"/>
              </a:rPr>
              <a:t>gamal</a:t>
            </a:r>
            <a:r>
              <a:rPr lang="en-US" altLang="en-US" baseline="0" dirty="0">
                <a:latin typeface="Arial" charset="0"/>
                <a:cs typeface="Arial" charset="0"/>
              </a:rPr>
              <a:t> keys?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3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2/22/21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 dirty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Which property</a:t>
            </a:r>
            <a:r>
              <a:rPr lang="en-US" altLang="en-US" baseline="0" dirty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dirty="0" err="1">
                <a:latin typeface="Arial" charset="0"/>
                <a:cs typeface="Arial" charset="0"/>
              </a:rPr>
              <a:t>gamal</a:t>
            </a:r>
            <a:r>
              <a:rPr lang="en-US" altLang="en-US" baseline="0" dirty="0">
                <a:latin typeface="Arial" charset="0"/>
                <a:cs typeface="Arial" charset="0"/>
              </a:rPr>
              <a:t> keys?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182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1.png"/><Relationship Id="rId3" Type="http://schemas.openxmlformats.org/officeDocument/2006/relationships/image" Target="../media/image47.png"/><Relationship Id="rId7" Type="http://schemas.openxmlformats.org/officeDocument/2006/relationships/image" Target="../media/image3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0.png"/><Relationship Id="rId5" Type="http://schemas.openxmlformats.org/officeDocument/2006/relationships/image" Target="../media/image300.png"/><Relationship Id="rId4" Type="http://schemas.openxmlformats.org/officeDocument/2006/relationships/image" Target="../media/image290.png"/><Relationship Id="rId9" Type="http://schemas.openxmlformats.org/officeDocument/2006/relationships/image" Target="../media/image34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allybescotty.deviantart.com/art/cheshire-cat-alice-in-wonderla-151912708" TargetMode="External"/><Relationship Id="rId13" Type="http://schemas.openxmlformats.org/officeDocument/2006/relationships/image" Target="../media/image56.png"/><Relationship Id="rId3" Type="http://schemas.openxmlformats.org/officeDocument/2006/relationships/image" Target="../media/image51.jpg"/><Relationship Id="rId7" Type="http://schemas.openxmlformats.org/officeDocument/2006/relationships/image" Target="../media/image53.jpg"/><Relationship Id="rId12" Type="http://schemas.openxmlformats.org/officeDocument/2006/relationships/hyperlink" Target="https://en.wikipedia.org/wiki/Connecticut_Huskies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sterikuicequeen.blogspot.com/2014/10/cerpen-bercinta-dengan-mamat-sengal.html" TargetMode="External"/><Relationship Id="rId11" Type="http://schemas.openxmlformats.org/officeDocument/2006/relationships/image" Target="../media/image55.png"/><Relationship Id="rId5" Type="http://schemas.openxmlformats.org/officeDocument/2006/relationships/image" Target="../media/image52.jpg"/><Relationship Id="rId10" Type="http://schemas.openxmlformats.org/officeDocument/2006/relationships/hyperlink" Target="https://en.wikipedia.org/wiki/Odie" TargetMode="External"/><Relationship Id="rId4" Type="http://schemas.openxmlformats.org/officeDocument/2006/relationships/hyperlink" Target="https://pt.wikipedia.org/wiki/Alice_(personagem_da_Disney)" TargetMode="External"/><Relationship Id="rId9" Type="http://schemas.openxmlformats.org/officeDocument/2006/relationships/image" Target="../media/image5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image" Target="../media/image5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0.png"/><Relationship Id="rId3" Type="http://schemas.openxmlformats.org/officeDocument/2006/relationships/image" Target="../media/image350.png"/><Relationship Id="rId7" Type="http://schemas.openxmlformats.org/officeDocument/2006/relationships/image" Target="../media/image380.png"/><Relationship Id="rId2" Type="http://schemas.openxmlformats.org/officeDocument/2006/relationships/image" Target="../media/image5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0.png"/><Relationship Id="rId5" Type="http://schemas.openxmlformats.org/officeDocument/2006/relationships/image" Target="../media/image360.png"/><Relationship Id="rId4" Type="http://schemas.openxmlformats.org/officeDocument/2006/relationships/image" Target="../media/image340.png"/><Relationship Id="rId9" Type="http://schemas.openxmlformats.org/officeDocument/2006/relationships/image" Target="../media/image40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12" Type="http://schemas.openxmlformats.org/officeDocument/2006/relationships/image" Target="../media/image6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png"/><Relationship Id="rId11" Type="http://schemas.openxmlformats.org/officeDocument/2006/relationships/image" Target="../media/image66.png"/><Relationship Id="rId5" Type="http://schemas.openxmlformats.org/officeDocument/2006/relationships/image" Target="../media/image61.png"/><Relationship Id="rId10" Type="http://schemas.openxmlformats.org/officeDocument/2006/relationships/image" Target="../media/image65.png"/><Relationship Id="rId4" Type="http://schemas.openxmlformats.org/officeDocument/2006/relationships/image" Target="../media/image60.png"/><Relationship Id="rId9" Type="http://schemas.openxmlformats.org/officeDocument/2006/relationships/image" Target="../media/image6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://wallybescotty.deviantart.com/art/cheshire-cat-alice-in-wonderla-151912708" TargetMode="External"/><Relationship Id="rId13" Type="http://schemas.openxmlformats.org/officeDocument/2006/relationships/image" Target="../media/image620.png"/><Relationship Id="rId3" Type="http://schemas.openxmlformats.org/officeDocument/2006/relationships/image" Target="../media/image51.jpg"/><Relationship Id="rId7" Type="http://schemas.openxmlformats.org/officeDocument/2006/relationships/image" Target="../media/image53.jpg"/><Relationship Id="rId12" Type="http://schemas.openxmlformats.org/officeDocument/2006/relationships/hyperlink" Target="https://en.wikipedia.org/wiki/Connecticut_Huskies" TargetMode="External"/><Relationship Id="rId17" Type="http://schemas.openxmlformats.org/officeDocument/2006/relationships/hyperlink" Target="http://www.wonko.info/ipt/xfiles/xap24.htm" TargetMode="External"/><Relationship Id="rId2" Type="http://schemas.openxmlformats.org/officeDocument/2006/relationships/image" Target="../media/image68.png"/><Relationship Id="rId16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sterikuicequeen.blogspot.com/2014/10/cerpen-bercinta-dengan-mamat-sengal.html" TargetMode="External"/><Relationship Id="rId11" Type="http://schemas.openxmlformats.org/officeDocument/2006/relationships/image" Target="../media/image55.png"/><Relationship Id="rId5" Type="http://schemas.openxmlformats.org/officeDocument/2006/relationships/image" Target="../media/image52.jpg"/><Relationship Id="rId15" Type="http://schemas.openxmlformats.org/officeDocument/2006/relationships/image" Target="../media/image641.png"/><Relationship Id="rId10" Type="http://schemas.openxmlformats.org/officeDocument/2006/relationships/hyperlink" Target="https://en.wikipedia.org/wiki/Odie" TargetMode="External"/><Relationship Id="rId4" Type="http://schemas.openxmlformats.org/officeDocument/2006/relationships/hyperlink" Target="https://pt.wikipedia.org/wiki/Alice_(personagem_da_Disney)" TargetMode="External"/><Relationship Id="rId9" Type="http://schemas.openxmlformats.org/officeDocument/2006/relationships/image" Target="../media/image54.png"/><Relationship Id="rId14" Type="http://schemas.openxmlformats.org/officeDocument/2006/relationships/image" Target="../media/image63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0.png"/><Relationship Id="rId7" Type="http://schemas.openxmlformats.org/officeDocument/2006/relationships/image" Target="../media/image670.png"/><Relationship Id="rId12" Type="http://schemas.openxmlformats.org/officeDocument/2006/relationships/image" Target="../media/image7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0.png"/><Relationship Id="rId11" Type="http://schemas.openxmlformats.org/officeDocument/2006/relationships/image" Target="../media/image71.png"/><Relationship Id="rId5" Type="http://schemas.openxmlformats.org/officeDocument/2006/relationships/image" Target="../media/image650.png"/><Relationship Id="rId10" Type="http://schemas.openxmlformats.org/officeDocument/2006/relationships/image" Target="../media/image70.png"/><Relationship Id="rId4" Type="http://schemas.openxmlformats.org/officeDocument/2006/relationships/image" Target="../media/image640.png"/><Relationship Id="rId9" Type="http://schemas.openxmlformats.org/officeDocument/2006/relationships/image" Target="../media/image69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gif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gif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gif"/><Relationship Id="rId4" Type="http://schemas.openxmlformats.org/officeDocument/2006/relationships/image" Target="../media/image7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gif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gif"/><Relationship Id="rId4" Type="http://schemas.openxmlformats.org/officeDocument/2006/relationships/image" Target="../media/image7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10.png"/><Relationship Id="rId13" Type="http://schemas.openxmlformats.org/officeDocument/2006/relationships/image" Target="../media/image78.png"/><Relationship Id="rId3" Type="http://schemas.openxmlformats.org/officeDocument/2006/relationships/image" Target="../media/image2410.png"/><Relationship Id="rId7" Type="http://schemas.openxmlformats.org/officeDocument/2006/relationships/image" Target="../media/image200.png"/><Relationship Id="rId12" Type="http://schemas.openxmlformats.org/officeDocument/2006/relationships/image" Target="../media/image20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9.png"/><Relationship Id="rId11" Type="http://schemas.openxmlformats.org/officeDocument/2006/relationships/image" Target="../media/image203.png"/><Relationship Id="rId5" Type="http://schemas.openxmlformats.org/officeDocument/2006/relationships/image" Target="../media/image77.png"/><Relationship Id="rId10" Type="http://schemas.openxmlformats.org/officeDocument/2006/relationships/image" Target="../media/image202.png"/><Relationship Id="rId4" Type="http://schemas.openxmlformats.org/officeDocument/2006/relationships/image" Target="../media/image2510.png"/><Relationship Id="rId9" Type="http://schemas.openxmlformats.org/officeDocument/2006/relationships/image" Target="../media/image20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png"/><Relationship Id="rId3" Type="http://schemas.openxmlformats.org/officeDocument/2006/relationships/image" Target="../media/image2410.png"/><Relationship Id="rId7" Type="http://schemas.openxmlformats.org/officeDocument/2006/relationships/image" Target="../media/image27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0.png"/><Relationship Id="rId11" Type="http://schemas.openxmlformats.org/officeDocument/2006/relationships/image" Target="../media/image204.png"/><Relationship Id="rId5" Type="http://schemas.openxmlformats.org/officeDocument/2006/relationships/image" Target="../media/image77.png"/><Relationship Id="rId10" Type="http://schemas.openxmlformats.org/officeDocument/2006/relationships/image" Target="../media/image203.png"/><Relationship Id="rId4" Type="http://schemas.openxmlformats.org/officeDocument/2006/relationships/image" Target="../media/image2510.png"/><Relationship Id="rId9" Type="http://schemas.openxmlformats.org/officeDocument/2006/relationships/image" Target="../media/image20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1.png"/><Relationship Id="rId3" Type="http://schemas.openxmlformats.org/officeDocument/2006/relationships/image" Target="../media/image206.png"/><Relationship Id="rId7" Type="http://schemas.openxmlformats.org/officeDocument/2006/relationships/image" Target="../media/image2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9.png"/><Relationship Id="rId5" Type="http://schemas.openxmlformats.org/officeDocument/2006/relationships/image" Target="../media/image208.png"/><Relationship Id="rId4" Type="http://schemas.openxmlformats.org/officeDocument/2006/relationships/image" Target="../media/image207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image" Target="../media/image80.png"/><Relationship Id="rId7" Type="http://schemas.openxmlformats.org/officeDocument/2006/relationships/image" Target="../media/image84.png"/><Relationship Id="rId12" Type="http://schemas.openxmlformats.org/officeDocument/2006/relationships/image" Target="../media/image8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3.png"/><Relationship Id="rId11" Type="http://schemas.openxmlformats.org/officeDocument/2006/relationships/image" Target="../media/image88.png"/><Relationship Id="rId5" Type="http://schemas.openxmlformats.org/officeDocument/2006/relationships/image" Target="../media/image82.png"/><Relationship Id="rId10" Type="http://schemas.openxmlformats.org/officeDocument/2006/relationships/image" Target="../media/image87.png"/><Relationship Id="rId4" Type="http://schemas.openxmlformats.org/officeDocument/2006/relationships/image" Target="../media/image81.png"/><Relationship Id="rId9" Type="http://schemas.openxmlformats.org/officeDocument/2006/relationships/image" Target="../media/image8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3" Type="http://schemas.openxmlformats.org/officeDocument/2006/relationships/image" Target="../media/image760.png"/><Relationship Id="rId7" Type="http://schemas.openxmlformats.org/officeDocument/2006/relationships/image" Target="../media/image93.png"/><Relationship Id="rId12" Type="http://schemas.openxmlformats.org/officeDocument/2006/relationships/image" Target="../media/image9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png"/><Relationship Id="rId11" Type="http://schemas.openxmlformats.org/officeDocument/2006/relationships/image" Target="../media/image97.png"/><Relationship Id="rId5" Type="http://schemas.openxmlformats.org/officeDocument/2006/relationships/image" Target="../media/image91.png"/><Relationship Id="rId10" Type="http://schemas.openxmlformats.org/officeDocument/2006/relationships/image" Target="../media/image96.png"/><Relationship Id="rId4" Type="http://schemas.openxmlformats.org/officeDocument/2006/relationships/image" Target="../media/image90.png"/><Relationship Id="rId9" Type="http://schemas.openxmlformats.org/officeDocument/2006/relationships/image" Target="../media/image95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3" Type="http://schemas.openxmlformats.org/officeDocument/2006/relationships/image" Target="../media/image99.png"/><Relationship Id="rId7" Type="http://schemas.openxmlformats.org/officeDocument/2006/relationships/image" Target="../media/image103.png"/><Relationship Id="rId12" Type="http://schemas.openxmlformats.org/officeDocument/2006/relationships/image" Target="../media/image10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2.png"/><Relationship Id="rId11" Type="http://schemas.openxmlformats.org/officeDocument/2006/relationships/image" Target="../media/image107.png"/><Relationship Id="rId5" Type="http://schemas.openxmlformats.org/officeDocument/2006/relationships/image" Target="../media/image101.png"/><Relationship Id="rId10" Type="http://schemas.openxmlformats.org/officeDocument/2006/relationships/image" Target="../media/image106.png"/><Relationship Id="rId4" Type="http://schemas.openxmlformats.org/officeDocument/2006/relationships/image" Target="../media/image100.png"/><Relationship Id="rId9" Type="http://schemas.openxmlformats.org/officeDocument/2006/relationships/image" Target="../media/image10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4.png"/><Relationship Id="rId7" Type="http://schemas.openxmlformats.org/officeDocument/2006/relationships/image" Target="../media/image26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7.png"/><Relationship Id="rId5" Type="http://schemas.openxmlformats.org/officeDocument/2006/relationships/image" Target="../media/image266.png"/><Relationship Id="rId4" Type="http://schemas.openxmlformats.org/officeDocument/2006/relationships/image" Target="../media/image26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0.png"/><Relationship Id="rId7" Type="http://schemas.openxmlformats.org/officeDocument/2006/relationships/image" Target="../media/image27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1.png"/><Relationship Id="rId5" Type="http://schemas.openxmlformats.org/officeDocument/2006/relationships/image" Target="../media/image271.png"/><Relationship Id="rId4" Type="http://schemas.openxmlformats.org/officeDocument/2006/relationships/image" Target="../media/image11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2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4.png"/><Relationship Id="rId3" Type="http://schemas.openxmlformats.org/officeDocument/2006/relationships/image" Target="../media/image1141.png"/><Relationship Id="rId7" Type="http://schemas.openxmlformats.org/officeDocument/2006/relationships/image" Target="../media/image1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0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2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6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Hash Functions 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53289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Keyless CRHF </a:t>
            </a:r>
            <a:r>
              <a:rPr lang="en-US" sz="3200" b="1" dirty="0"/>
              <a:t>Do Not </a:t>
            </a:r>
            <a:r>
              <a:rPr lang="en-US" sz="3200" dirty="0"/>
              <a:t>Exist!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5089585"/>
              </a:xfrm>
            </p:spPr>
            <p:txBody>
              <a:bodyPr/>
              <a:lstStyle/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|Range|&lt;&lt;|Domain| so there </a:t>
                </a:r>
                <a:r>
                  <a:rPr lang="en-GB" altLang="en-US" sz="2400" u="sng" dirty="0"/>
                  <a:t>is</a:t>
                </a:r>
                <a:r>
                  <a:rPr lang="en-GB" altLang="en-US" sz="2400" dirty="0"/>
                  <a:t> a collision where 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400" dirty="0">
                  <a:solidFill>
                    <a:schemeClr val="tx1"/>
                  </a:solidFill>
                </a:endParaRP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For a keyless CRHF </a:t>
                </a:r>
                <a:r>
                  <a:rPr lang="en-GB" altLang="en-US" sz="2400" u="sng" dirty="0"/>
                  <a:t>is</a:t>
                </a:r>
                <a:r>
                  <a:rPr lang="en-GB" altLang="en-US" sz="2400" dirty="0"/>
                  <a:t> a PPT algorithm A that can always output a collision: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p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𝑟𝑒𝑡𝑢𝑟𝑛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GB" altLang="en-US" sz="24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Proof: in textbook.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Intuitively, since the function is fixed (same input-output mapping), a collision instance can be hardcoded in the attacker algorithm and just out that collision and win the security game.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Solutions:</a:t>
                </a:r>
                <a:r>
                  <a:rPr lang="en-GB" altLang="en-US" sz="2400" dirty="0"/>
                  <a:t>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u="sng" dirty="0"/>
                  <a:t>keyed</a:t>
                </a:r>
                <a:r>
                  <a:rPr lang="en-GB" altLang="en-US" sz="2000" dirty="0"/>
                  <a:t> CRHF,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Use functions that support weak-collision-resistance,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or ignore! (more like asking if the collision is useful for the attacker?)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5089585"/>
              </a:xfrm>
              <a:blipFill>
                <a:blip r:embed="rId3"/>
                <a:stretch>
                  <a:fillRect l="-303" t="-746" r="-1362" b="-2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31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228600"/>
            <a:ext cx="8537575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Keyed CRHF</a:t>
            </a:r>
          </a:p>
        </p:txBody>
      </p:sp>
      <p:sp>
        <p:nvSpPr>
          <p:cNvPr id="1347588" name="Text Box 4"/>
          <p:cNvSpPr txBox="1">
            <a:spLocks noChangeArrowheads="1"/>
          </p:cNvSpPr>
          <p:nvPr/>
        </p:nvSpPr>
        <p:spPr bwMode="auto">
          <a:xfrm>
            <a:off x="664386" y="4041026"/>
            <a:ext cx="4983163" cy="7100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ahoma" pitchFamily="34" charset="0"/>
              <a:buNone/>
            </a:pP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Adversary knows </a:t>
            </a:r>
            <a:r>
              <a:rPr lang="en-GB" altLang="en-US" sz="20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 but </a:t>
            </a:r>
            <a:r>
              <a:rPr lang="en-GB" altLang="en-US" sz="2000" b="1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not in advance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 – cannot `know` a collision </a:t>
            </a:r>
          </a:p>
        </p:txBody>
      </p:sp>
      <p:sp>
        <p:nvSpPr>
          <p:cNvPr id="62" name="Rounded Rectangle 61"/>
          <p:cNvSpPr/>
          <p:nvPr/>
        </p:nvSpPr>
        <p:spPr bwMode="auto">
          <a:xfrm>
            <a:off x="844829" y="2293499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63" name="Down Arrow 62"/>
          <p:cNvSpPr/>
          <p:nvPr/>
        </p:nvSpPr>
        <p:spPr bwMode="auto">
          <a:xfrm>
            <a:off x="1319173" y="2695876"/>
            <a:ext cx="349624" cy="414391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4" name="Rectangle 63"/>
              <p:cNvSpPr/>
              <p:nvPr/>
            </p:nvSpPr>
            <p:spPr bwMode="auto">
              <a:xfrm>
                <a:off x="481267" y="3117660"/>
                <a:ext cx="2140130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endParaRPr kumimoji="0" lang="en-US" sz="1800" b="0" i="0" u="none" strike="noStrike" cap="none" normalizeH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81267" y="3117660"/>
                <a:ext cx="2140130" cy="650566"/>
              </a:xfrm>
              <a:prstGeom prst="rect">
                <a:avLst/>
              </a:prstGeom>
              <a:blipFill>
                <a:blip r:embed="rId3"/>
                <a:stretch>
                  <a:fillRect l="-1765" t="-1852" b="-1111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Down Arrow 64"/>
          <p:cNvSpPr/>
          <p:nvPr/>
        </p:nvSpPr>
        <p:spPr bwMode="auto">
          <a:xfrm>
            <a:off x="1319173" y="1868199"/>
            <a:ext cx="349624" cy="414391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6" name="Rectangle 65"/>
              <p:cNvSpPr/>
              <p:nvPr/>
            </p:nvSpPr>
            <p:spPr bwMode="auto">
              <a:xfrm>
                <a:off x="529986" y="1419552"/>
                <a:ext cx="1927998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9986" y="1419552"/>
                <a:ext cx="1927998" cy="440200"/>
              </a:xfrm>
              <a:prstGeom prst="rect">
                <a:avLst/>
              </a:prstGeom>
              <a:blipFill>
                <a:blip r:embed="rId4"/>
                <a:stretch>
                  <a:fillRect b="-50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/>
              <p:nvPr/>
            </p:nvSpPr>
            <p:spPr bwMode="auto">
              <a:xfrm>
                <a:off x="2501356" y="1628339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01356" y="1628339"/>
                <a:ext cx="2285679" cy="17491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/>
              <p:nvPr/>
            </p:nvSpPr>
            <p:spPr bwMode="auto">
              <a:xfrm>
                <a:off x="6477479" y="1917969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77479" y="1917969"/>
                <a:ext cx="2176460" cy="1315053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/>
              <p:nvPr/>
            </p:nvSpPr>
            <p:spPr>
              <a:xfrm>
                <a:off x="3519431" y="2261241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431" y="2261241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/>
              <p:nvPr/>
            </p:nvSpPr>
            <p:spPr>
              <a:xfrm>
                <a:off x="3467109" y="2722368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7109" y="2722368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569CADC-ABA0-4D33-BB15-69D5EDFE701A}"/>
              </a:ext>
            </a:extLst>
          </p:cNvPr>
          <p:cNvCxnSpPr/>
          <p:nvPr/>
        </p:nvCxnSpPr>
        <p:spPr bwMode="auto">
          <a:xfrm>
            <a:off x="3915815" y="2462057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65B8EF-DB92-4F67-9E6D-10BBD914B4FA}"/>
              </a:ext>
            </a:extLst>
          </p:cNvPr>
          <p:cNvCxnSpPr/>
          <p:nvPr/>
        </p:nvCxnSpPr>
        <p:spPr bwMode="auto">
          <a:xfrm flipV="1">
            <a:off x="3915815" y="2793752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/>
              <p:nvPr/>
            </p:nvSpPr>
            <p:spPr>
              <a:xfrm>
                <a:off x="4645057" y="1834735"/>
                <a:ext cx="21620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5057" y="1834735"/>
                <a:ext cx="2162067" cy="369332"/>
              </a:xfrm>
              <a:prstGeom prst="rect">
                <a:avLst/>
              </a:prstGeom>
              <a:blipFill>
                <a:blip r:embed="rId9"/>
                <a:stretch>
                  <a:fillRect l="-2326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7" name="Rectangle 66"/>
              <p:cNvSpPr/>
              <p:nvPr/>
            </p:nvSpPr>
            <p:spPr bwMode="auto">
              <a:xfrm>
                <a:off x="6883133" y="2638054"/>
                <a:ext cx="1550951" cy="29530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67" name="Rectangle 6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83133" y="2638054"/>
                <a:ext cx="1550951" cy="295304"/>
              </a:xfrm>
              <a:prstGeom prst="rect">
                <a:avLst/>
              </a:prstGeom>
              <a:blipFill>
                <a:blip r:embed="rId10"/>
                <a:stretch>
                  <a:fillRect b="-32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2E4EE0D8-AC30-4EF6-A6BC-B8C9674E884D}"/>
              </a:ext>
            </a:extLst>
          </p:cNvPr>
          <p:cNvSpPr txBox="1"/>
          <p:nvPr/>
        </p:nvSpPr>
        <p:spPr>
          <a:xfrm>
            <a:off x="2608694" y="5722419"/>
            <a:ext cx="6045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Often referred to as </a:t>
            </a:r>
            <a:r>
              <a:rPr lang="en-US" b="1" dirty="0">
                <a:solidFill>
                  <a:srgbClr val="0000FF"/>
                </a:solidFill>
              </a:rPr>
              <a:t>ACR</a:t>
            </a:r>
            <a:r>
              <a:rPr lang="en-US" dirty="0">
                <a:solidFill>
                  <a:srgbClr val="0000FF"/>
                </a:solidFill>
              </a:rPr>
              <a:t>-hash (</a:t>
            </a:r>
            <a:r>
              <a:rPr lang="en-US" b="1" dirty="0">
                <a:solidFill>
                  <a:srgbClr val="0000FF"/>
                </a:solidFill>
              </a:rPr>
              <a:t>ANY</a:t>
            </a:r>
            <a:r>
              <a:rPr lang="en-US" dirty="0">
                <a:solidFill>
                  <a:srgbClr val="0000FF"/>
                </a:solidFill>
              </a:rPr>
              <a:t>-collision resistance)</a:t>
            </a:r>
          </a:p>
        </p:txBody>
      </p:sp>
    </p:spTree>
    <p:extLst>
      <p:ext uri="{BB962C8B-B14F-4D97-AF65-F5344CB8AC3E}">
        <p14:creationId xmlns:p14="http://schemas.microsoft.com/office/powerpoint/2010/main" val="19254804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758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228600"/>
            <a:ext cx="8537575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Keyed CRHF - Definition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294ECA-D909-324E-A8A1-3BF8D47EE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19" y="1630393"/>
            <a:ext cx="8552081" cy="27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9710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6337593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79412" y="3152464"/>
                <a:ext cx="8307388" cy="296376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An attacker that runs in exponential time can always find a collision (i.e., non PPT attacker)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Easy: find collisions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time by trying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+ 1 distinct inputs (compute their hash and locate a collision).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An attacker finds a collision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en-US" sz="24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400" kern="0" dirty="0"/>
                  <a:t> probability (negligible probability).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Choose </a:t>
                </a:r>
                <a:r>
                  <a:rPr lang="en-US" altLang="en-US" sz="2000" i="1" kern="0" dirty="0"/>
                  <a:t>x</a:t>
                </a:r>
                <a:r>
                  <a:rPr lang="en-US" altLang="en-US" sz="2000" kern="0" dirty="0"/>
                  <a:t> and </a:t>
                </a:r>
                <a:r>
                  <a:rPr lang="en-US" altLang="en-US" sz="2000" i="1" kern="0" dirty="0"/>
                  <a:t>x’ </a:t>
                </a:r>
                <a:r>
                  <a:rPr lang="en-US" altLang="en-US" sz="2000" kern="0" dirty="0"/>
                  <a:t>at random and check if they produce a collision.</a:t>
                </a:r>
              </a:p>
            </p:txBody>
          </p:sp>
        </mc:Choice>
        <mc:Fallback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9412" y="3152464"/>
                <a:ext cx="8307388" cy="2963761"/>
              </a:xfrm>
              <a:prstGeom prst="rect">
                <a:avLst/>
              </a:prstGeom>
              <a:blipFill>
                <a:blip r:embed="rId3"/>
                <a:stretch>
                  <a:fillRect l="-153" t="-1282" r="-153" b="-85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77225" cy="83317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800" dirty="0"/>
              <a:t>Generic Collision Attacks</a:t>
            </a:r>
            <a:endParaRPr lang="en-GB" altLang="en-US" sz="4600" kern="0" dirty="0">
              <a:solidFill>
                <a:srgbClr val="CC99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Oval 10"/>
              <p:cNvSpPr/>
              <p:nvPr/>
            </p:nvSpPr>
            <p:spPr bwMode="auto">
              <a:xfrm>
                <a:off x="1801913" y="1111554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Oval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01913" y="1111554"/>
                <a:ext cx="2285679" cy="17491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Oval 11"/>
              <p:cNvSpPr/>
              <p:nvPr/>
            </p:nvSpPr>
            <p:spPr bwMode="auto">
              <a:xfrm>
                <a:off x="5778036" y="1401184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2" name="Oval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778036" y="1401184"/>
                <a:ext cx="2176460" cy="13150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2819988" y="1744456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988" y="1744456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2767666" y="2205583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666" y="2205583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041732" y="2094705"/>
                <a:ext cx="1520801" cy="33855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1732" y="2094705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216372" y="1945272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216372" y="2276967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3991288" y="1266796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1288" y="1266796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541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6337593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143885" y="1223542"/>
                <a:ext cx="8307388" cy="477951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b="1" dirty="0"/>
                  <a:t>The birthday paradox</a:t>
                </a:r>
                <a:r>
                  <a:rPr lang="en-GB" altLang="en-US" sz="2800" dirty="0"/>
                  <a:t> states that </a:t>
                </a:r>
                <a:r>
                  <a:rPr lang="en-US" altLang="en-US" sz="2800" kern="0" dirty="0"/>
                  <a:t>expected number 𝑞 of hashes until a collision is found is </a:t>
                </a:r>
                <a14:m>
                  <m:oMath xmlns:m="http://schemas.openxmlformats.org/officeDocument/2006/math"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800" kern="0" dirty="0"/>
                  <a:t>) not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8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(2</m:t>
                        </m:r>
                      </m:e>
                      <m:sup>
                        <m:r>
                          <a:rPr lang="en-US" altLang="en-US" sz="28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en-US" sz="2800" i="1" ker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800" b="0" i="0" kern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altLang="en-US" sz="2800" kern="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It is </a:t>
                </a:r>
                <a:br>
                  <a:rPr lang="en-US" altLang="en-US" sz="2400" kern="0" dirty="0"/>
                </a:br>
                <a:endParaRPr lang="en-US" altLang="en-US" sz="2400" kern="0" dirty="0"/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kern="0" dirty="0"/>
                  <a:t>For 80 bit of effective security, use 𝑛=160 !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So to defend against an attacker who can perform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80</m:t>
                        </m:r>
                      </m:sup>
                    </m:sSup>
                  </m:oMath>
                </a14:m>
                <a:r>
                  <a:rPr lang="en-US" altLang="en-US" sz="2400" kern="0" dirty="0"/>
                  <a:t> hashes set the digest length to be at least 160 bits.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So the range has a size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16</m:t>
                        </m:r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digests.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kern="0" dirty="0"/>
                  <a:t>Why? Intuition?</a:t>
                </a:r>
              </a:p>
            </p:txBody>
          </p:sp>
        </mc:Choice>
        <mc:Fallback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3885" y="1223542"/>
                <a:ext cx="8307388" cy="4779515"/>
              </a:xfrm>
              <a:prstGeom prst="rect">
                <a:avLst/>
              </a:prstGeom>
              <a:blipFill>
                <a:blip r:embed="rId3"/>
                <a:stretch>
                  <a:fillRect l="-458" t="-1061" b="-1326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77225" cy="83317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800" dirty="0"/>
              <a:t>The Birthday Paradox</a:t>
            </a:r>
            <a:endParaRPr lang="en-GB" altLang="en-US" sz="4600" kern="0" dirty="0">
              <a:solidFill>
                <a:srgbClr val="CC99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2311B2-32BB-F44A-AD3A-6C5AA4C2E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2391" y="2617928"/>
            <a:ext cx="2919609" cy="69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22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6FB0A5-3964-4FD7-86DC-465C5F14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Birthday Attack (‘Paradox’)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46066"/>
                <a:ext cx="8229600" cy="4981575"/>
              </a:xfrm>
            </p:spPr>
            <p:txBody>
              <a:bodyPr/>
              <a:lstStyle/>
              <a:p>
                <a:r>
                  <a:rPr lang="en-US" sz="2400" dirty="0"/>
                  <a:t>Probability of NO birthday-collision:</a:t>
                </a:r>
              </a:p>
              <a:p>
                <a:pPr lvl="1"/>
                <a:r>
                  <a:rPr lang="en-US" sz="2000" dirty="0"/>
                  <a:t>Two persons:   (364/365)</a:t>
                </a:r>
              </a:p>
              <a:p>
                <a:pPr lvl="1"/>
                <a:r>
                  <a:rPr lang="en-US" sz="2000" dirty="0"/>
                  <a:t>Three persons: (364/365)*(363/365)</a:t>
                </a:r>
              </a:p>
              <a:p>
                <a:pPr lvl="1"/>
                <a:r>
                  <a:rPr lang="en-US" sz="2000" dirty="0"/>
                  <a:t>…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persons:        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365−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</m:e>
                    </m:nary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46066"/>
                <a:ext cx="8229600" cy="4981575"/>
              </a:xfrm>
              <a:blipFill>
                <a:blip r:embed="rId2"/>
                <a:stretch>
                  <a:fillRect l="-154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4F1EE-F12D-4BB9-AB05-517AD0EB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60CA056-D8BC-486A-9DAA-EF91D4DD3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04022" y="4146857"/>
            <a:ext cx="420856" cy="756888"/>
          </a:xfrm>
          <a:prstGeom prst="rect">
            <a:avLst/>
          </a:prstGeom>
        </p:spPr>
      </p:pic>
      <p:pic>
        <p:nvPicPr>
          <p:cNvPr id="11" name="Picture 10" descr="Shape, circle&#10;&#10;Description automatically generated">
            <a:extLst>
              <a:ext uri="{FF2B5EF4-FFF2-40B4-BE49-F238E27FC236}">
                <a16:creationId xmlns:a16="http://schemas.microsoft.com/office/drawing/2014/main" id="{8CD17F9E-F873-4FBC-9B80-A169131CAA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718806" y="4146857"/>
            <a:ext cx="608538" cy="756888"/>
          </a:xfrm>
          <a:prstGeom prst="rect">
            <a:avLst/>
          </a:prstGeom>
        </p:spPr>
      </p:pic>
      <p:pic>
        <p:nvPicPr>
          <p:cNvPr id="14" name="Picture 13" descr="A close up of a mask&#10;&#10;Description automatically generated">
            <a:extLst>
              <a:ext uri="{FF2B5EF4-FFF2-40B4-BE49-F238E27FC236}">
                <a16:creationId xmlns:a16="http://schemas.microsoft.com/office/drawing/2014/main" id="{827BD79D-51F5-479C-86AE-10818C3C1C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633941" y="4006301"/>
            <a:ext cx="1329372" cy="103857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8009AFC3-9AB4-487C-AE12-610DD4166C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5329604" y="4091696"/>
            <a:ext cx="551316" cy="810894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3A0C8A49-4D57-4BBD-AE80-53A78DEE59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6303701" y="4006301"/>
            <a:ext cx="833080" cy="1038573"/>
          </a:xfrm>
          <a:prstGeom prst="rect">
            <a:avLst/>
          </a:prstGeom>
        </p:spPr>
      </p:pic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61A35B1A-3688-4AC1-B0CC-825648B526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643021"/>
              </p:ext>
            </p:extLst>
          </p:nvPr>
        </p:nvGraphicFramePr>
        <p:xfrm>
          <a:off x="743919" y="5698331"/>
          <a:ext cx="75879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25">
                  <a:extLst>
                    <a:ext uri="{9D8B030D-6E8A-4147-A177-3AD203B41FA5}">
                      <a16:colId xmlns:a16="http://schemas.microsoft.com/office/drawing/2014/main" val="83712268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7623009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03129404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2928791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65016471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537050525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274166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126338310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461680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519509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424169243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4997872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36955"/>
                  </a:ext>
                </a:extLst>
              </a:tr>
            </a:tbl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63152F6A-A7DF-47B3-A2AE-CC5ADD9F50C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9604" y="1497879"/>
            <a:ext cx="3468285" cy="237782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0B4EDC9-D85D-49FF-B668-143E64EA4457}"/>
              </a:ext>
            </a:extLst>
          </p:cNvPr>
          <p:cNvCxnSpPr>
            <a:stCxn id="8" idx="2"/>
          </p:cNvCxnSpPr>
          <p:nvPr/>
        </p:nvCxnSpPr>
        <p:spPr bwMode="auto">
          <a:xfrm flipH="1">
            <a:off x="1639116" y="4903745"/>
            <a:ext cx="375334" cy="8144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6F3315-1AE4-4FB5-85D5-C6BF059EBD17}"/>
              </a:ext>
            </a:extLst>
          </p:cNvPr>
          <p:cNvCxnSpPr/>
          <p:nvPr/>
        </p:nvCxnSpPr>
        <p:spPr bwMode="auto">
          <a:xfrm>
            <a:off x="3010313" y="4958486"/>
            <a:ext cx="2327867" cy="74017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AB995A2-1329-4841-BBF1-EAD298960619}"/>
              </a:ext>
            </a:extLst>
          </p:cNvPr>
          <p:cNvCxnSpPr>
            <a:stCxn id="14" idx="2"/>
          </p:cNvCxnSpPr>
          <p:nvPr/>
        </p:nvCxnSpPr>
        <p:spPr bwMode="auto">
          <a:xfrm flipH="1">
            <a:off x="3103963" y="5044873"/>
            <a:ext cx="1194664" cy="6157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C768BD3-9435-4E2B-8A9B-6EC66D9A7AB4}"/>
              </a:ext>
            </a:extLst>
          </p:cNvPr>
          <p:cNvCxnSpPr>
            <a:stCxn id="20" idx="2"/>
          </p:cNvCxnSpPr>
          <p:nvPr/>
        </p:nvCxnSpPr>
        <p:spPr bwMode="auto">
          <a:xfrm flipH="1">
            <a:off x="5319859" y="5044874"/>
            <a:ext cx="1400382" cy="6733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4B1D93A-89F3-47C2-BA0F-6714BA26050B}"/>
              </a:ext>
            </a:extLst>
          </p:cNvPr>
          <p:cNvCxnSpPr>
            <a:stCxn id="17" idx="2"/>
          </p:cNvCxnSpPr>
          <p:nvPr/>
        </p:nvCxnSpPr>
        <p:spPr bwMode="auto">
          <a:xfrm>
            <a:off x="5605262" y="4902590"/>
            <a:ext cx="1138521" cy="7772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62424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Collision-Resistance: Applications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Integrity (of object / file / message )</a:t>
                </a:r>
              </a:p>
              <a:p>
                <a:pPr lvl="1"/>
                <a:r>
                  <a:rPr lang="en-US" dirty="0"/>
                  <a:t>Send </a:t>
                </a:r>
                <a:r>
                  <a:rPr lang="en-US" i="1" dirty="0">
                    <a:latin typeface="Cambria Math" panose="02040503050406030204" pitchFamily="18" charset="0"/>
                  </a:rPr>
                  <a:t>hash(m)</a:t>
                </a:r>
                <a:r>
                  <a:rPr lang="en-US" dirty="0"/>
                  <a:t> securely to validate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Later we will see how a hash function can be used to construct a MAC (called HMAC).</a:t>
                </a:r>
              </a:p>
              <a:p>
                <a:r>
                  <a:rPr lang="en-US" dirty="0"/>
                  <a:t>Hash-then-Sign</a:t>
                </a:r>
              </a:p>
              <a:p>
                <a:pPr lvl="1"/>
                <a:r>
                  <a:rPr lang="en-US" dirty="0"/>
                  <a:t>Instead of signing </a:t>
                </a:r>
                <a:r>
                  <a:rPr lang="en-US" i="1" dirty="0"/>
                  <a:t>m</a:t>
                </a:r>
                <a:r>
                  <a:rPr lang="en-US" dirty="0"/>
                  <a:t> sign </a:t>
                </a:r>
                <a:r>
                  <a:rPr lang="en-US" i="1" dirty="0">
                    <a:latin typeface="Cambria Math" panose="02040503050406030204" pitchFamily="18" charset="0"/>
                  </a:rPr>
                  <a:t>hash(m)</a:t>
                </a:r>
                <a:r>
                  <a:rPr lang="en-US" dirty="0"/>
                  <a:t> </a:t>
                </a:r>
              </a:p>
              <a:p>
                <a:pPr lvl="2"/>
                <a:r>
                  <a:rPr lang="en-US" dirty="0">
                    <a:sym typeface="Wingdings" panose="05000000000000000000" pitchFamily="2" charset="2"/>
                  </a:rPr>
                  <a:t>More efficient!</a:t>
                </a:r>
              </a:p>
              <a:p>
                <a:pPr lvl="2"/>
                <a:r>
                  <a:rPr lang="en-US" dirty="0">
                    <a:sym typeface="Wingdings" panose="05000000000000000000" pitchFamily="2" charset="2"/>
                  </a:rPr>
                  <a:t>We will explore this in detail once we study digital signatures.</a:t>
                </a:r>
                <a:endParaRPr lang="en-US" dirty="0"/>
              </a:p>
              <a:p>
                <a:r>
                  <a:rPr lang="en-US" dirty="0">
                    <a:solidFill>
                      <a:schemeClr val="bg2">
                        <a:lumMod val="60000"/>
                        <a:lumOff val="40000"/>
                      </a:schemeClr>
                    </a:solidFill>
                  </a:rPr>
                  <a:t>Blockchains</a:t>
                </a:r>
              </a:p>
              <a:p>
                <a:pPr lvl="1"/>
                <a:r>
                  <a:rPr lang="en-US" dirty="0">
                    <a:solidFill>
                      <a:schemeClr val="bg2">
                        <a:lumMod val="60000"/>
                        <a:lumOff val="40000"/>
                      </a:schemeClr>
                    </a:solidFill>
                  </a:rPr>
                  <a:t>Later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1527" r="-1389" b="-53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0850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le:ContiguousUnitedStates.gif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112" y="1889553"/>
            <a:ext cx="6729106" cy="43719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sz="4000" dirty="0"/>
              <a:t>CRHF and Software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44423"/>
                <a:ext cx="8229600" cy="2016742"/>
              </a:xfr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lvl="1"/>
                <a:r>
                  <a:rPr lang="en-US" sz="2000"/>
                  <a:t>Developer in LA develops large software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2400" i="1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sz="2000"/>
                  <a:t>Repository in DC obtains copy of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2400" i="1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sz="2000"/>
                  <a:t>User in NY wants to obtain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000"/>
                  <a:t> – securely and efficiently</a:t>
                </a:r>
              </a:p>
              <a:p>
                <a:pPr lvl="2"/>
                <a:r>
                  <a:rPr lang="en-US" sz="1600" u="sng"/>
                  <a:t>Don’t </a:t>
                </a:r>
                <a:r>
                  <a:rPr lang="en-US" sz="1600"/>
                  <a:t>send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/>
                  <a:t>from LA to </a:t>
                </a:r>
                <a:r>
                  <a:rPr lang="en-US" sz="1600" b="1"/>
                  <a:t>both</a:t>
                </a:r>
                <a:r>
                  <a:rPr lang="en-US" sz="1600"/>
                  <a:t> NY and DC</a:t>
                </a:r>
                <a:endParaRPr lang="en-US" sz="1600" u="sng"/>
              </a:p>
              <a:p>
                <a:pPr lvl="1"/>
                <a:r>
                  <a:rPr lang="en-US" sz="2000"/>
                  <a:t>How?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44423"/>
                <a:ext cx="8229600" cy="2016742"/>
              </a:xfrm>
              <a:blipFill>
                <a:blip r:embed="rId3"/>
                <a:stretch>
                  <a:fillRect b="-39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7" name="Oval 6"/>
          <p:cNvSpPr/>
          <p:nvPr/>
        </p:nvSpPr>
        <p:spPr bwMode="auto">
          <a:xfrm>
            <a:off x="1758508" y="4160295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351455" y="331533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7068188" y="3917104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Arrow Connector 8"/>
          <p:cNvCxnSpPr>
            <a:stCxn id="7" idx="6"/>
            <a:endCxn id="32" idx="2"/>
          </p:cNvCxnSpPr>
          <p:nvPr/>
        </p:nvCxnSpPr>
        <p:spPr bwMode="auto">
          <a:xfrm flipV="1">
            <a:off x="2468627" y="4071060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1338792" y="4489148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Developer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068682" y="328776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32348" y="411981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Repository</a:t>
            </a:r>
          </a:p>
        </p:txBody>
      </p:sp>
    </p:spTree>
    <p:extLst>
      <p:ext uri="{BB962C8B-B14F-4D97-AF65-F5344CB8AC3E}">
        <p14:creationId xmlns:p14="http://schemas.microsoft.com/office/powerpoint/2010/main" val="1289197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le:ContiguousUnitedStates.gif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112" y="1889553"/>
            <a:ext cx="6729106" cy="43719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530942" cy="779462"/>
          </a:xfrm>
        </p:spPr>
        <p:txBody>
          <a:bodyPr/>
          <a:lstStyle/>
          <a:p>
            <a:r>
              <a:rPr lang="en-US" sz="4000"/>
              <a:t>CRHF: secure, efficient SW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44423"/>
                <a:ext cx="8229600" cy="2254756"/>
              </a:xfr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000"/>
                  <a:t>1.  Repository in DC downloads software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000"/>
                  <a:t> from developer in LA</a:t>
                </a:r>
              </a:p>
              <a:p>
                <a:pPr marL="0" indent="0">
                  <a:buNone/>
                </a:pPr>
                <a:r>
                  <a:rPr lang="en-US" sz="2000"/>
                  <a:t>2.  User download from (nearby) repository; receives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endParaRPr lang="en-US" sz="2000"/>
              </a:p>
              <a:p>
                <a:pPr lvl="1"/>
                <a:r>
                  <a:rPr lang="en-US" sz="1800"/>
                  <a:t>Is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’=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/>
                  <a:t>? User should validate! How?</a:t>
                </a:r>
              </a:p>
              <a:p>
                <a:pPr marL="0" indent="0">
                  <a:buNone/>
                </a:pPr>
                <a:r>
                  <a:rPr lang="en-US" sz="2000"/>
                  <a:t>3.  User securely downloads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000"/>
                  <a:t>directly from developer</a:t>
                </a:r>
              </a:p>
              <a:p>
                <a:pPr lvl="1"/>
                <a:r>
                  <a:rPr lang="en-US" sz="1800"/>
                  <a:t>Digest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/>
                  <a:t> is short – much less overhead than downloading m</a:t>
                </a:r>
              </a:p>
              <a:p>
                <a:pPr marL="0" indent="0">
                  <a:buNone/>
                </a:pPr>
                <a:r>
                  <a:rPr lang="en-US" sz="2000"/>
                  <a:t>4.  User validates: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’</m:t>
                        </m:r>
                      </m:e>
                    </m:d>
                  </m:oMath>
                </a14:m>
                <a:r>
                  <a:rPr lang="en-US" sz="2000">
                    <a:sym typeface="Wingdings" panose="05000000000000000000" pitchFamily="2" charset="2"/>
                  </a:rPr>
                  <a:t>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’</m:t>
                    </m:r>
                  </m:oMath>
                </a14:m>
                <a:endParaRPr lang="en-US" sz="2000"/>
              </a:p>
              <a:p>
                <a:pPr marL="0" indent="0">
                  <a:buNone/>
                </a:pPr>
                <a:endParaRPr lang="en-US" sz="20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44423"/>
                <a:ext cx="8229600" cy="2254756"/>
              </a:xfrm>
              <a:blipFill>
                <a:blip r:embed="rId3"/>
                <a:stretch>
                  <a:fillRect l="-815" t="-1351" b="-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7" name="Oval 6"/>
          <p:cNvSpPr/>
          <p:nvPr/>
        </p:nvSpPr>
        <p:spPr bwMode="auto">
          <a:xfrm>
            <a:off x="1758508" y="4160295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351455" y="331533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7068188" y="3917104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Arrow Connector 8"/>
          <p:cNvCxnSpPr>
            <a:stCxn id="7" idx="6"/>
            <a:endCxn id="32" idx="2"/>
          </p:cNvCxnSpPr>
          <p:nvPr/>
        </p:nvCxnSpPr>
        <p:spPr bwMode="auto">
          <a:xfrm flipV="1">
            <a:off x="2468627" y="4071060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1338792" y="4489148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Developer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068682" y="328776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32348" y="411981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Repository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 bwMode="auto">
              <a:xfrm>
                <a:off x="7747495" y="374300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47495" y="3743006"/>
                <a:ext cx="1014471" cy="205987"/>
              </a:xfrm>
              <a:prstGeom prst="rect">
                <a:avLst/>
              </a:prstGeom>
              <a:blipFill>
                <a:blip r:embed="rId5"/>
                <a:stretch>
                  <a:fillRect t="-13889" b="-27778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rapezoid 15"/>
          <p:cNvSpPr/>
          <p:nvPr/>
        </p:nvSpPr>
        <p:spPr bwMode="auto">
          <a:xfrm flipH="1" flipV="1">
            <a:off x="681347" y="4211517"/>
            <a:ext cx="1016261" cy="242095"/>
          </a:xfrm>
          <a:prstGeom prst="trapezoid">
            <a:avLst>
              <a:gd name="adj" fmla="val 100043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984612" y="4132472"/>
                <a:ext cx="40222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612" y="4132472"/>
                <a:ext cx="40222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 bwMode="auto">
              <a:xfrm>
                <a:off x="927324" y="4465868"/>
                <a:ext cx="516802" cy="20591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27324" y="4465868"/>
                <a:ext cx="516802" cy="205912"/>
              </a:xfrm>
              <a:prstGeom prst="rect">
                <a:avLst/>
              </a:prstGeom>
              <a:blipFill>
                <a:blip r:embed="rId7"/>
                <a:stretch>
                  <a:fillRect r="-10345" b="-34286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Oval 18"/>
          <p:cNvSpPr/>
          <p:nvPr/>
        </p:nvSpPr>
        <p:spPr bwMode="auto">
          <a:xfrm>
            <a:off x="1758509" y="414679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7351456" y="3301837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7068189" y="3903605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2" name="Straight Arrow Connector 21"/>
          <p:cNvCxnSpPr>
            <a:stCxn id="19" idx="6"/>
            <a:endCxn id="21" idx="2"/>
          </p:cNvCxnSpPr>
          <p:nvPr/>
        </p:nvCxnSpPr>
        <p:spPr bwMode="auto">
          <a:xfrm flipV="1">
            <a:off x="2468628" y="4057561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4632207" y="4196608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1</a:t>
            </a:r>
          </a:p>
        </p:txBody>
      </p:sp>
      <p:cxnSp>
        <p:nvCxnSpPr>
          <p:cNvPr id="26" name="Straight Arrow Connector 25"/>
          <p:cNvCxnSpPr>
            <a:endCxn id="20" idx="2"/>
          </p:cNvCxnSpPr>
          <p:nvPr/>
        </p:nvCxnSpPr>
        <p:spPr bwMode="auto">
          <a:xfrm flipV="1">
            <a:off x="2468627" y="3442888"/>
            <a:ext cx="4882829" cy="83977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/>
          <p:cNvSpPr/>
          <p:nvPr/>
        </p:nvSpPr>
        <p:spPr bwMode="auto">
          <a:xfrm>
            <a:off x="7670067" y="3611666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/>
              <p:cNvSpPr/>
              <p:nvPr/>
            </p:nvSpPr>
            <p:spPr bwMode="auto">
              <a:xfrm>
                <a:off x="4960668" y="4211517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8" y="4211517"/>
                <a:ext cx="1014471" cy="205987"/>
              </a:xfrm>
              <a:prstGeom prst="rect">
                <a:avLst/>
              </a:prstGeom>
              <a:blipFill>
                <a:blip r:embed="rId8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/>
          <p:cNvCxnSpPr>
            <a:stCxn id="21" idx="0"/>
            <a:endCxn id="20" idx="4"/>
          </p:cNvCxnSpPr>
          <p:nvPr/>
        </p:nvCxnSpPr>
        <p:spPr bwMode="auto">
          <a:xfrm flipV="1">
            <a:off x="7433787" y="3583939"/>
            <a:ext cx="272729" cy="31966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/>
              <p:cNvSpPr/>
              <p:nvPr/>
            </p:nvSpPr>
            <p:spPr bwMode="auto">
              <a:xfrm>
                <a:off x="683137" y="4005530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3137" y="4005530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/>
              <p:cNvSpPr/>
              <p:nvPr/>
            </p:nvSpPr>
            <p:spPr bwMode="auto">
              <a:xfrm>
                <a:off x="4910041" y="3500217"/>
                <a:ext cx="516802" cy="20591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Rectangle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10041" y="3500217"/>
                <a:ext cx="516802" cy="205912"/>
              </a:xfrm>
              <a:prstGeom prst="rect">
                <a:avLst/>
              </a:prstGeom>
              <a:blipFill>
                <a:blip r:embed="rId9"/>
                <a:stretch>
                  <a:fillRect r="-10345" b="-3333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Oval 33"/>
          <p:cNvSpPr/>
          <p:nvPr/>
        </p:nvSpPr>
        <p:spPr bwMode="auto">
          <a:xfrm>
            <a:off x="4560848" y="3529611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5826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5" grpId="0" animBg="1"/>
      <p:bldP spid="23" grpId="0" animBg="1"/>
      <p:bldP spid="27" grpId="0" animBg="1"/>
      <p:bldP spid="28" grpId="0" animBg="1"/>
      <p:bldP spid="33" grpId="0" animBg="1"/>
      <p:bldP spid="3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Weaker Notions of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66158"/>
            <a:ext cx="8346141" cy="5089585"/>
          </a:xfrm>
        </p:spPr>
        <p:txBody>
          <a:bodyPr/>
          <a:lstStyle/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Collision resistance provide the strongest guarantee.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Gives more freedom to the adversary; the adversary wins if it finds any two inputs with the same digest.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/>
              <a:t>No conditions on these two inputs other than being in the domain of the hash function.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Weaker security notions (but sufficient for many applications):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Target collision resistance (TCR).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Second preimage (or target-collision) resistance.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First preimage resistance.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Birthday paradox (or attack) does not work against these weaker notions.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It is for collision resistance; find </a:t>
            </a:r>
            <a:r>
              <a:rPr lang="en-US" altLang="en-US" sz="2000" b="1" i="1" dirty="0"/>
              <a:t>any</a:t>
            </a:r>
            <a:r>
              <a:rPr lang="en-US" altLang="en-US" sz="2000" dirty="0"/>
              <a:t> two inputs that collide!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981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Introduction and 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Collision resistant hash functions (CRHF).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CRHF applications.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Weaker notions of security.</a:t>
            </a:r>
          </a:p>
          <a:p>
            <a:pPr lvl="1"/>
            <a:r>
              <a:rPr lang="en-US" dirty="0"/>
              <a:t>TCR, SPR, OWF.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Randomness extraction.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random oracle model.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7818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7862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Target CRHF (TCR Hash Function)</a:t>
            </a:r>
          </a:p>
        </p:txBody>
      </p:sp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1347588" name="Text Box 4"/>
          <p:cNvSpPr txBox="1">
            <a:spLocks noChangeArrowheads="1"/>
          </p:cNvSpPr>
          <p:nvPr/>
        </p:nvSpPr>
        <p:spPr bwMode="auto">
          <a:xfrm>
            <a:off x="426026" y="4246763"/>
            <a:ext cx="6062328" cy="4022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ahoma" pitchFamily="34" charset="0"/>
              <a:buNone/>
            </a:pP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Adversary has to select target </a:t>
            </a:r>
            <a:r>
              <a:rPr lang="en-GB" altLang="en-US" sz="2000" b="1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before 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knowing key</a:t>
            </a:r>
          </a:p>
        </p:txBody>
      </p:sp>
      <p:sp>
        <p:nvSpPr>
          <p:cNvPr id="62" name="Rounded Rectangle 61"/>
          <p:cNvSpPr/>
          <p:nvPr/>
        </p:nvSpPr>
        <p:spPr bwMode="auto">
          <a:xfrm>
            <a:off x="1355054" y="1266066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4" name="Rectangle 63"/>
              <p:cNvSpPr/>
              <p:nvPr/>
            </p:nvSpPr>
            <p:spPr bwMode="auto">
              <a:xfrm>
                <a:off x="671791" y="3124098"/>
                <a:ext cx="2140130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1791" y="3124098"/>
                <a:ext cx="2140130" cy="650566"/>
              </a:xfrm>
              <a:prstGeom prst="rect">
                <a:avLst/>
              </a:prstGeom>
              <a:blipFill>
                <a:blip r:embed="rId3"/>
                <a:stretch>
                  <a:fillRect l="-2353" t="-3774" b="-7547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Down Arrow 64"/>
          <p:cNvSpPr/>
          <p:nvPr/>
        </p:nvSpPr>
        <p:spPr bwMode="auto">
          <a:xfrm rot="16200000">
            <a:off x="1040528" y="1254702"/>
            <a:ext cx="221100" cy="453159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6" name="Rectangle 65"/>
              <p:cNvSpPr/>
              <p:nvPr/>
            </p:nvSpPr>
            <p:spPr bwMode="auto">
              <a:xfrm>
                <a:off x="388938" y="1906779"/>
                <a:ext cx="1161356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8938" y="1906779"/>
                <a:ext cx="1161356" cy="440200"/>
              </a:xfrm>
              <a:prstGeom prst="rect">
                <a:avLst/>
              </a:prstGeom>
              <a:blipFill>
                <a:blip r:embed="rId4"/>
                <a:stretch>
                  <a:fillRect b="-4864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/>
              <p:nvPr/>
            </p:nvSpPr>
            <p:spPr bwMode="auto">
              <a:xfrm>
                <a:off x="3237630" y="1370733"/>
                <a:ext cx="1560280" cy="190847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237630" y="1370733"/>
                <a:ext cx="1560280" cy="1908474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/>
              <p:nvPr/>
            </p:nvSpPr>
            <p:spPr bwMode="auto">
              <a:xfrm>
                <a:off x="6488354" y="1819683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88354" y="1819683"/>
                <a:ext cx="2176460" cy="1315053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/>
              <p:nvPr/>
            </p:nvSpPr>
            <p:spPr>
              <a:xfrm>
                <a:off x="3530306" y="2162955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0306" y="2162955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/>
              <p:nvPr/>
            </p:nvSpPr>
            <p:spPr>
              <a:xfrm>
                <a:off x="3477984" y="2624082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7984" y="2624082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569CADC-ABA0-4D33-BB15-69D5EDFE701A}"/>
              </a:ext>
            </a:extLst>
          </p:cNvPr>
          <p:cNvCxnSpPr/>
          <p:nvPr/>
        </p:nvCxnSpPr>
        <p:spPr bwMode="auto">
          <a:xfrm>
            <a:off x="3926690" y="2363771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65B8EF-DB92-4F67-9E6D-10BBD914B4FA}"/>
              </a:ext>
            </a:extLst>
          </p:cNvPr>
          <p:cNvCxnSpPr/>
          <p:nvPr/>
        </p:nvCxnSpPr>
        <p:spPr bwMode="auto">
          <a:xfrm flipV="1">
            <a:off x="3926690" y="2695466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/>
              <p:nvPr/>
            </p:nvSpPr>
            <p:spPr>
              <a:xfrm>
                <a:off x="4655932" y="1736449"/>
                <a:ext cx="21620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5932" y="1736449"/>
                <a:ext cx="2162067" cy="369332"/>
              </a:xfrm>
              <a:prstGeom prst="rect">
                <a:avLst/>
              </a:prstGeom>
              <a:blipFill>
                <a:blip r:embed="rId9"/>
                <a:stretch>
                  <a:fillRect l="-2339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7" name="Rectangle 66"/>
              <p:cNvSpPr/>
              <p:nvPr/>
            </p:nvSpPr>
            <p:spPr bwMode="auto">
              <a:xfrm>
                <a:off x="6894008" y="2539768"/>
                <a:ext cx="1550951" cy="29530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67" name="Rectangle 6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94008" y="2539768"/>
                <a:ext cx="1550951" cy="295304"/>
              </a:xfrm>
              <a:prstGeom prst="rect">
                <a:avLst/>
              </a:prstGeom>
              <a:blipFill>
                <a:blip r:embed="rId10"/>
                <a:stretch>
                  <a:fillRect b="-32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722833-E976-462A-A5B4-FFA02D468A51}"/>
                  </a:ext>
                </a:extLst>
              </p:cNvPr>
              <p:cNvSpPr txBox="1"/>
              <p:nvPr/>
            </p:nvSpPr>
            <p:spPr>
              <a:xfrm>
                <a:off x="426026" y="1282509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722833-E976-462A-A5B4-FFA02D468A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026" y="1282509"/>
                <a:ext cx="498470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own Arrow 62">
            <a:extLst>
              <a:ext uri="{FF2B5EF4-FFF2-40B4-BE49-F238E27FC236}">
                <a16:creationId xmlns:a16="http://schemas.microsoft.com/office/drawing/2014/main" id="{8D346C8A-BC5C-420A-A6C2-FF8F476ECE15}"/>
              </a:ext>
            </a:extLst>
          </p:cNvPr>
          <p:cNvSpPr/>
          <p:nvPr/>
        </p:nvSpPr>
        <p:spPr bwMode="auto">
          <a:xfrm>
            <a:off x="1770079" y="1658942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D44CFE-F973-481D-B697-5296E344BFB2}"/>
              </a:ext>
            </a:extLst>
          </p:cNvPr>
          <p:cNvSpPr/>
          <p:nvPr/>
        </p:nvSpPr>
        <p:spPr bwMode="auto">
          <a:xfrm>
            <a:off x="1741856" y="1906779"/>
            <a:ext cx="397875" cy="3682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x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ounded Rectangle 61">
            <a:extLst>
              <a:ext uri="{FF2B5EF4-FFF2-40B4-BE49-F238E27FC236}">
                <a16:creationId xmlns:a16="http://schemas.microsoft.com/office/drawing/2014/main" id="{71F63F55-74E8-4DEB-B852-9640C54052D8}"/>
              </a:ext>
            </a:extLst>
          </p:cNvPr>
          <p:cNvSpPr/>
          <p:nvPr/>
        </p:nvSpPr>
        <p:spPr bwMode="auto">
          <a:xfrm>
            <a:off x="1377656" y="2521885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7" name="Down Arrow 62">
            <a:extLst>
              <a:ext uri="{FF2B5EF4-FFF2-40B4-BE49-F238E27FC236}">
                <a16:creationId xmlns:a16="http://schemas.microsoft.com/office/drawing/2014/main" id="{3F69C6A8-D3DC-410C-8759-0241E1DD33E4}"/>
              </a:ext>
            </a:extLst>
          </p:cNvPr>
          <p:cNvSpPr/>
          <p:nvPr/>
        </p:nvSpPr>
        <p:spPr bwMode="auto">
          <a:xfrm>
            <a:off x="1770078" y="2267625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Down Arrow 62">
            <a:extLst>
              <a:ext uri="{FF2B5EF4-FFF2-40B4-BE49-F238E27FC236}">
                <a16:creationId xmlns:a16="http://schemas.microsoft.com/office/drawing/2014/main" id="{69E41280-CEBA-4BE7-ABD3-CDED12735C50}"/>
              </a:ext>
            </a:extLst>
          </p:cNvPr>
          <p:cNvSpPr/>
          <p:nvPr/>
        </p:nvSpPr>
        <p:spPr bwMode="auto">
          <a:xfrm>
            <a:off x="1770078" y="2883361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7970390E-9948-4E95-82DA-BE842CC712FF}"/>
              </a:ext>
            </a:extLst>
          </p:cNvPr>
          <p:cNvSpPr/>
          <p:nvPr/>
        </p:nvSpPr>
        <p:spPr bwMode="auto">
          <a:xfrm rot="5400000">
            <a:off x="891522" y="2320962"/>
            <a:ext cx="397412" cy="545328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3AA939-5DA4-DC49-B31A-7BED494F37A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7564" y="5058494"/>
            <a:ext cx="6995478" cy="61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6072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47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6FB0A5-3964-4FD7-86DC-465C5F14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TCR and Birthday Paradox?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63646" y="943006"/>
                <a:ext cx="5587957" cy="3063296"/>
              </a:xfrm>
            </p:spPr>
            <p:txBody>
              <a:bodyPr/>
              <a:lstStyle/>
              <a:p>
                <a:r>
                  <a:rPr lang="en-US" sz="2400" b="1" dirty="0"/>
                  <a:t>First: </a:t>
                </a:r>
                <a:r>
                  <a:rPr lang="en-US" sz="2400" dirty="0"/>
                  <a:t>adversary selects </a:t>
                </a:r>
                <a:r>
                  <a:rPr lang="en-US" sz="2400" b="1" dirty="0"/>
                  <a:t>x</a:t>
                </a:r>
              </a:p>
              <a:p>
                <a:r>
                  <a:rPr lang="en-US" sz="2400" dirty="0"/>
                  <a:t>Probability for NO birthday-collision</a:t>
                </a:r>
                <a:br>
                  <a:rPr lang="en-US" sz="2400" dirty="0"/>
                </a:br>
                <a:r>
                  <a:rPr lang="en-US" sz="2400" b="1" dirty="0"/>
                  <a:t>with x:</a:t>
                </a:r>
              </a:p>
              <a:p>
                <a:pPr lvl="1"/>
                <a:r>
                  <a:rPr lang="en-US" sz="2000" dirty="0"/>
                  <a:t>Two persons:   (364/365)</a:t>
                </a:r>
              </a:p>
              <a:p>
                <a:pPr lvl="1"/>
                <a:r>
                  <a:rPr lang="en-US" sz="2000" dirty="0"/>
                  <a:t>Three persons: (364/365)*(36</a:t>
                </a:r>
                <a:r>
                  <a:rPr lang="en-US" sz="2000" b="1" dirty="0"/>
                  <a:t>4</a:t>
                </a:r>
                <a:r>
                  <a:rPr lang="en-US" sz="2000" dirty="0"/>
                  <a:t>/365)</a:t>
                </a:r>
              </a:p>
              <a:p>
                <a:pPr lvl="1"/>
                <a:r>
                  <a:rPr lang="en-US" sz="2000" dirty="0"/>
                  <a:t>…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persons:        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364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nary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364</m:t>
                                </m:r>
                              </m:num>
                              <m:den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365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63646" y="943006"/>
                <a:ext cx="5587957" cy="3063296"/>
              </a:xfrm>
              <a:blipFill>
                <a:blip r:embed="rId2"/>
                <a:stretch>
                  <a:fillRect l="-454" t="-1653" b="-190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4F1EE-F12D-4BB9-AB05-517AD0EB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21</a:t>
            </a:fld>
            <a:endParaRPr lang="en-US" altLang="en-US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60CA056-D8BC-486A-9DAA-EF91D4DD3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04022" y="4146857"/>
            <a:ext cx="420856" cy="756888"/>
          </a:xfrm>
          <a:prstGeom prst="rect">
            <a:avLst/>
          </a:prstGeom>
        </p:spPr>
      </p:pic>
      <p:pic>
        <p:nvPicPr>
          <p:cNvPr id="11" name="Picture 10" descr="Shape, circle&#10;&#10;Description automatically generated">
            <a:extLst>
              <a:ext uri="{FF2B5EF4-FFF2-40B4-BE49-F238E27FC236}">
                <a16:creationId xmlns:a16="http://schemas.microsoft.com/office/drawing/2014/main" id="{8CD17F9E-F873-4FBC-9B80-A169131CAA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718806" y="4146857"/>
            <a:ext cx="608538" cy="756888"/>
          </a:xfrm>
          <a:prstGeom prst="rect">
            <a:avLst/>
          </a:prstGeom>
        </p:spPr>
      </p:pic>
      <p:pic>
        <p:nvPicPr>
          <p:cNvPr id="14" name="Picture 13" descr="A close up of a mask&#10;&#10;Description automatically generated">
            <a:extLst>
              <a:ext uri="{FF2B5EF4-FFF2-40B4-BE49-F238E27FC236}">
                <a16:creationId xmlns:a16="http://schemas.microsoft.com/office/drawing/2014/main" id="{827BD79D-51F5-479C-86AE-10818C3C1C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633941" y="4006301"/>
            <a:ext cx="1329372" cy="103857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8009AFC3-9AB4-487C-AE12-610DD4166C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5329604" y="4091696"/>
            <a:ext cx="551316" cy="810894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3A0C8A49-4D57-4BBD-AE80-53A78DEE59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6303701" y="4006301"/>
            <a:ext cx="833080" cy="1038573"/>
          </a:xfrm>
          <a:prstGeom prst="rect">
            <a:avLst/>
          </a:prstGeom>
        </p:spPr>
      </p:pic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61A35B1A-3688-4AC1-B0CC-825648B52664}"/>
              </a:ext>
            </a:extLst>
          </p:cNvPr>
          <p:cNvGraphicFramePr>
            <a:graphicFrameLocks noGrp="1"/>
          </p:cNvGraphicFramePr>
          <p:nvPr/>
        </p:nvGraphicFramePr>
        <p:xfrm>
          <a:off x="743919" y="5698331"/>
          <a:ext cx="75879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25">
                  <a:extLst>
                    <a:ext uri="{9D8B030D-6E8A-4147-A177-3AD203B41FA5}">
                      <a16:colId xmlns:a16="http://schemas.microsoft.com/office/drawing/2014/main" val="83712268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7623009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03129404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2928791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65016471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537050525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274166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126338310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461680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519509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424169243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4997872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36955"/>
                  </a:ext>
                </a:extLst>
              </a:tr>
            </a:tbl>
          </a:graphicData>
        </a:graphic>
      </p:graphicFrame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0B4EDC9-D85D-49FF-B668-143E64EA4457}"/>
              </a:ext>
            </a:extLst>
          </p:cNvPr>
          <p:cNvCxnSpPr>
            <a:stCxn id="8" idx="2"/>
          </p:cNvCxnSpPr>
          <p:nvPr/>
        </p:nvCxnSpPr>
        <p:spPr bwMode="auto">
          <a:xfrm flipH="1">
            <a:off x="1639116" y="4903745"/>
            <a:ext cx="375334" cy="8144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6F3315-1AE4-4FB5-85D5-C6BF059EBD17}"/>
              </a:ext>
            </a:extLst>
          </p:cNvPr>
          <p:cNvCxnSpPr/>
          <p:nvPr/>
        </p:nvCxnSpPr>
        <p:spPr bwMode="auto">
          <a:xfrm>
            <a:off x="3010313" y="4958486"/>
            <a:ext cx="2327867" cy="74017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AB995A2-1329-4841-BBF1-EAD298960619}"/>
              </a:ext>
            </a:extLst>
          </p:cNvPr>
          <p:cNvCxnSpPr>
            <a:stCxn id="14" idx="2"/>
          </p:cNvCxnSpPr>
          <p:nvPr/>
        </p:nvCxnSpPr>
        <p:spPr bwMode="auto">
          <a:xfrm flipH="1">
            <a:off x="3103963" y="5044873"/>
            <a:ext cx="1194664" cy="6157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C768BD3-9435-4E2B-8A9B-6EC66D9A7AB4}"/>
              </a:ext>
            </a:extLst>
          </p:cNvPr>
          <p:cNvCxnSpPr>
            <a:stCxn id="20" idx="2"/>
          </p:cNvCxnSpPr>
          <p:nvPr/>
        </p:nvCxnSpPr>
        <p:spPr bwMode="auto">
          <a:xfrm flipH="1">
            <a:off x="5319859" y="5044874"/>
            <a:ext cx="1400382" cy="6733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4B1D93A-89F3-47C2-BA0F-6714BA26050B}"/>
              </a:ext>
            </a:extLst>
          </p:cNvPr>
          <p:cNvCxnSpPr>
            <a:stCxn id="17" idx="2"/>
          </p:cNvCxnSpPr>
          <p:nvPr/>
        </p:nvCxnSpPr>
        <p:spPr bwMode="auto">
          <a:xfrm>
            <a:off x="5605262" y="4902590"/>
            <a:ext cx="1138521" cy="7772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Rounded Rectangle 61">
            <a:extLst>
              <a:ext uri="{FF2B5EF4-FFF2-40B4-BE49-F238E27FC236}">
                <a16:creationId xmlns:a16="http://schemas.microsoft.com/office/drawing/2014/main" id="{849865C2-4665-4222-B5F1-52F14BE3DEA3}"/>
              </a:ext>
            </a:extLst>
          </p:cNvPr>
          <p:cNvSpPr/>
          <p:nvPr/>
        </p:nvSpPr>
        <p:spPr bwMode="auto">
          <a:xfrm>
            <a:off x="1315217" y="1236822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B3994AA-A60F-4F7C-B25E-1BA71388D0B2}"/>
                  </a:ext>
                </a:extLst>
              </p:cNvPr>
              <p:cNvSpPr/>
              <p:nvPr/>
            </p:nvSpPr>
            <p:spPr bwMode="auto">
              <a:xfrm>
                <a:off x="631954" y="3094854"/>
                <a:ext cx="2140130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B3994AA-A60F-4F7C-B25E-1BA71388D0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1954" y="3094854"/>
                <a:ext cx="2140130" cy="650566"/>
              </a:xfrm>
              <a:prstGeom prst="rect">
                <a:avLst/>
              </a:prstGeom>
              <a:blipFill>
                <a:blip r:embed="rId13"/>
                <a:stretch>
                  <a:fillRect l="-2266" t="-4630" b="-648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own Arrow 64">
            <a:extLst>
              <a:ext uri="{FF2B5EF4-FFF2-40B4-BE49-F238E27FC236}">
                <a16:creationId xmlns:a16="http://schemas.microsoft.com/office/drawing/2014/main" id="{1589436F-8B13-4F03-AA65-B61454EA5320}"/>
              </a:ext>
            </a:extLst>
          </p:cNvPr>
          <p:cNvSpPr/>
          <p:nvPr/>
        </p:nvSpPr>
        <p:spPr bwMode="auto">
          <a:xfrm rot="16200000">
            <a:off x="1000691" y="1225458"/>
            <a:ext cx="221100" cy="453159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9744BB-978A-4080-9A9A-6464726A70FB}"/>
                  </a:ext>
                </a:extLst>
              </p:cNvPr>
              <p:cNvSpPr/>
              <p:nvPr/>
            </p:nvSpPr>
            <p:spPr bwMode="auto">
              <a:xfrm>
                <a:off x="349101" y="1877535"/>
                <a:ext cx="1161356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9744BB-978A-4080-9A9A-6464726A70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9101" y="1877535"/>
                <a:ext cx="1161356" cy="44020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ADF493C-2797-4FD9-ADB9-55D74EA3D2E9}"/>
                  </a:ext>
                </a:extLst>
              </p:cNvPr>
              <p:cNvSpPr txBox="1"/>
              <p:nvPr/>
            </p:nvSpPr>
            <p:spPr>
              <a:xfrm>
                <a:off x="386189" y="1253265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ADF493C-2797-4FD9-ADB9-55D74EA3D2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189" y="1253265"/>
                <a:ext cx="498470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Down Arrow 62">
            <a:extLst>
              <a:ext uri="{FF2B5EF4-FFF2-40B4-BE49-F238E27FC236}">
                <a16:creationId xmlns:a16="http://schemas.microsoft.com/office/drawing/2014/main" id="{4C2DAC70-7677-4F56-A9BA-6E62A22D6BF3}"/>
              </a:ext>
            </a:extLst>
          </p:cNvPr>
          <p:cNvSpPr/>
          <p:nvPr/>
        </p:nvSpPr>
        <p:spPr bwMode="auto">
          <a:xfrm>
            <a:off x="1730242" y="1629698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44BF8F-3003-4138-B008-F5186A6DAF12}"/>
              </a:ext>
            </a:extLst>
          </p:cNvPr>
          <p:cNvSpPr/>
          <p:nvPr/>
        </p:nvSpPr>
        <p:spPr bwMode="auto">
          <a:xfrm>
            <a:off x="1702019" y="1877535"/>
            <a:ext cx="397875" cy="3682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x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ounded Rectangle 61">
            <a:extLst>
              <a:ext uri="{FF2B5EF4-FFF2-40B4-BE49-F238E27FC236}">
                <a16:creationId xmlns:a16="http://schemas.microsoft.com/office/drawing/2014/main" id="{DDE59BBD-BD9F-409A-9527-8CBBE6917F00}"/>
              </a:ext>
            </a:extLst>
          </p:cNvPr>
          <p:cNvSpPr/>
          <p:nvPr/>
        </p:nvSpPr>
        <p:spPr bwMode="auto">
          <a:xfrm>
            <a:off x="1337819" y="2492641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19" name="Down Arrow 62">
            <a:extLst>
              <a:ext uri="{FF2B5EF4-FFF2-40B4-BE49-F238E27FC236}">
                <a16:creationId xmlns:a16="http://schemas.microsoft.com/office/drawing/2014/main" id="{0D37FD38-0350-4345-8135-A06BE8169C57}"/>
              </a:ext>
            </a:extLst>
          </p:cNvPr>
          <p:cNvSpPr/>
          <p:nvPr/>
        </p:nvSpPr>
        <p:spPr bwMode="auto">
          <a:xfrm>
            <a:off x="1730241" y="2238381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Down Arrow 62">
            <a:extLst>
              <a:ext uri="{FF2B5EF4-FFF2-40B4-BE49-F238E27FC236}">
                <a16:creationId xmlns:a16="http://schemas.microsoft.com/office/drawing/2014/main" id="{8DED66EA-4F12-4EBE-96E4-57A3E84C974D}"/>
              </a:ext>
            </a:extLst>
          </p:cNvPr>
          <p:cNvSpPr/>
          <p:nvPr/>
        </p:nvSpPr>
        <p:spPr bwMode="auto">
          <a:xfrm>
            <a:off x="1730241" y="2854117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Arrow: Bent-Up 34">
            <a:extLst>
              <a:ext uri="{FF2B5EF4-FFF2-40B4-BE49-F238E27FC236}">
                <a16:creationId xmlns:a16="http://schemas.microsoft.com/office/drawing/2014/main" id="{DF38B16B-F06B-4B8D-9892-AE639844D68E}"/>
              </a:ext>
            </a:extLst>
          </p:cNvPr>
          <p:cNvSpPr/>
          <p:nvPr/>
        </p:nvSpPr>
        <p:spPr bwMode="auto">
          <a:xfrm rot="5400000">
            <a:off x="851685" y="2291718"/>
            <a:ext cx="397412" cy="545328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2" name="Picture 41" descr="Icon&#10;&#10;Description automatically generated">
            <a:extLst>
              <a:ext uri="{FF2B5EF4-FFF2-40B4-BE49-F238E27FC236}">
                <a16:creationId xmlns:a16="http://schemas.microsoft.com/office/drawing/2014/main" id="{21F99D7A-7F7D-4018-A578-9BD70EA821E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 flipH="1">
            <a:off x="1504724" y="5520931"/>
            <a:ext cx="394589" cy="39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4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A8A1F-654C-43F6-A001-8AF914384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(mostly) focus on keyless hash…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415AD-3722-42EC-9889-03240C6A3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there are no CRHFs</a:t>
            </a:r>
          </a:p>
          <a:p>
            <a:r>
              <a:rPr lang="en-US" dirty="0"/>
              <a:t>And theory papers focus on keyed hash</a:t>
            </a:r>
          </a:p>
          <a:p>
            <a:r>
              <a:rPr lang="en-US" dirty="0"/>
              <a:t>But… </a:t>
            </a:r>
          </a:p>
          <a:p>
            <a:pPr lvl="1"/>
            <a:r>
              <a:rPr lang="en-US" dirty="0"/>
              <a:t>It’s a bit less complicated and easier to work with.</a:t>
            </a:r>
          </a:p>
          <a:p>
            <a:pPr lvl="1"/>
            <a:r>
              <a:rPr lang="en-US" dirty="0"/>
              <a:t>No need to consider both ACR and TCR</a:t>
            </a:r>
          </a:p>
          <a:p>
            <a:pPr lvl="2"/>
            <a:r>
              <a:rPr lang="en-US" dirty="0"/>
              <a:t>Why? </a:t>
            </a:r>
          </a:p>
          <a:p>
            <a:pPr lvl="1"/>
            <a:r>
              <a:rPr lang="en-US" dirty="0"/>
              <a:t>Modifying to ACR is quite trivial</a:t>
            </a:r>
          </a:p>
          <a:p>
            <a:pPr lvl="2"/>
            <a:r>
              <a:rPr lang="en-US" dirty="0"/>
              <a:t>Just make it keyed!</a:t>
            </a:r>
          </a:p>
          <a:p>
            <a:pPr lvl="1"/>
            <a:r>
              <a:rPr lang="en-US" dirty="0"/>
              <a:t>Usually used in practice: libraries, standards, 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1E6BC-258B-4100-A150-E8BF285C4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0554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52E5F64-B1B2-438C-9F8A-0A4F709515A3}" type="slidenum">
              <a:rPr lang="he-IL" altLang="en-US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59398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547100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2</a:t>
            </a:r>
            <a:r>
              <a:rPr lang="en-GB" altLang="en-US" baseline="30000" dirty="0"/>
              <a:t>nd</a:t>
            </a:r>
            <a:r>
              <a:rPr lang="en-GB" altLang="en-US" dirty="0"/>
              <a:t>-Preimage-Resistant Hash (SPR)</a:t>
            </a:r>
          </a:p>
        </p:txBody>
      </p:sp>
      <p:sp>
        <p:nvSpPr>
          <p:cNvPr id="59399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36550" y="992621"/>
            <a:ext cx="8591550" cy="286450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Hard to find collision with a </a:t>
            </a:r>
            <a:r>
              <a:rPr lang="en-GB" altLang="en-US" u="sng" dirty="0"/>
              <a:t>specific random </a:t>
            </a:r>
            <a:r>
              <a:rPr lang="en-GB" altLang="en-US" i="1" u="sng" dirty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dirty="0"/>
              <a:t>. </a:t>
            </a: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endParaRPr lang="en-GB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Oval 7"/>
              <p:cNvSpPr/>
              <p:nvPr/>
            </p:nvSpPr>
            <p:spPr bwMode="auto">
              <a:xfrm>
                <a:off x="2534217" y="2015854"/>
                <a:ext cx="2285679" cy="153096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" name="Oval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34217" y="2015854"/>
                <a:ext cx="2285679" cy="1530960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Oval 8"/>
              <p:cNvSpPr/>
              <p:nvPr/>
            </p:nvSpPr>
            <p:spPr bwMode="auto">
              <a:xfrm>
                <a:off x="6510340" y="2184821"/>
                <a:ext cx="2176460" cy="1173731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Oval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10340" y="2184821"/>
                <a:ext cx="2176460" cy="1173731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552292" y="2528093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2292" y="2528093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499970" y="2989220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9970" y="2989220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774036" y="2878342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4036" y="2878342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/>
          <p:cNvCxnSpPr/>
          <p:nvPr/>
        </p:nvCxnSpPr>
        <p:spPr bwMode="auto">
          <a:xfrm>
            <a:off x="3948676" y="2728909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/>
          <p:nvPr/>
        </p:nvCxnSpPr>
        <p:spPr bwMode="auto">
          <a:xfrm flipV="1">
            <a:off x="3948676" y="3060604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4723592" y="2035085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3592" y="2035085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ounded Rectangle 15"/>
          <p:cNvSpPr/>
          <p:nvPr/>
        </p:nvSpPr>
        <p:spPr bwMode="auto">
          <a:xfrm>
            <a:off x="986319" y="2597816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17" name="Down Arrow 16"/>
          <p:cNvSpPr/>
          <p:nvPr/>
        </p:nvSpPr>
        <p:spPr bwMode="auto">
          <a:xfrm>
            <a:off x="1461449" y="3024950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 bwMode="auto">
              <a:xfrm>
                <a:off x="768131" y="3207767"/>
                <a:ext cx="1736259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000" kern="0" err="1"/>
                  <a:t>s.t.</a:t>
                </a:r>
                <a:r>
                  <a:rPr lang="en-GB" altLang="en-US" sz="2000" kern="0"/>
                  <a:t> </a:t>
                </a:r>
                <a14:m>
                  <m:oMath xmlns:m="http://schemas.openxmlformats.org/officeDocument/2006/math">
                    <m:r>
                      <a:rPr lang="en-GB" altLang="en-US" sz="20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US" altLang="en-US" sz="2000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′</m:t>
                    </m:r>
                    <m:r>
                      <a:rPr lang="en-GB" altLang="en-US" sz="20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0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endParaRPr lang="en-GB" altLang="en-US" sz="2000" kern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8131" y="3207767"/>
                <a:ext cx="1736259" cy="339046"/>
              </a:xfrm>
              <a:prstGeom prst="rect">
                <a:avLst/>
              </a:prstGeom>
              <a:blipFill>
                <a:blip r:embed="rId10"/>
                <a:stretch>
                  <a:fillRect l="-697" t="-10345" b="-4310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 bwMode="auto">
              <a:xfrm>
                <a:off x="955142" y="1958295"/>
                <a:ext cx="1331059" cy="44612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altLang="en-US" sz="200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𝑥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GB" altLang="en-US" sz="200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en-US" sz="2000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GB" altLang="en-US" sz="200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GB" altLang="en-US" sz="2000" i="1" kern="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en-US" sz="2000" b="0" i="1" kern="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altLang="en-US" sz="2000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𝑙</m:t>
                          </m:r>
                        </m:sup>
                      </m:sSup>
                    </m:oMath>
                  </m:oMathPara>
                </a14:m>
                <a:endParaRPr lang="en-GB" altLang="en-US" sz="2400" kern="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55142" y="1958295"/>
                <a:ext cx="1331059" cy="44612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Down Arrow 19"/>
          <p:cNvSpPr/>
          <p:nvPr/>
        </p:nvSpPr>
        <p:spPr bwMode="auto">
          <a:xfrm>
            <a:off x="1461449" y="241533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938281" y="3002592"/>
            <a:ext cx="822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Second </a:t>
            </a:r>
            <a:br>
              <a:rPr lang="en-US" sz="1200"/>
            </a:br>
            <a:r>
              <a:rPr lang="en-US" sz="1200"/>
              <a:t>preimage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559447" y="2597816"/>
            <a:ext cx="1165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First preimage</a:t>
            </a:r>
          </a:p>
        </p:txBody>
      </p:sp>
      <p:sp>
        <p:nvSpPr>
          <p:cNvPr id="2" name="Rounded Rectangle 1"/>
          <p:cNvSpPr/>
          <p:nvPr/>
        </p:nvSpPr>
        <p:spPr bwMode="auto">
          <a:xfrm>
            <a:off x="483079" y="5126331"/>
            <a:ext cx="8203721" cy="1000095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Use with care!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(think carefully about the security you want to achieve and see if SPR suffices)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1504861-FA4F-CF4D-ADF4-4FF3CA52806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2421" y="4060375"/>
            <a:ext cx="7339158" cy="75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2363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CRHF/SPR vs.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800" dirty="0"/>
              <a:t>CRHF secure for signing, SW-distribution</a:t>
            </a:r>
          </a:p>
          <a:p>
            <a:r>
              <a:rPr lang="en-US" sz="2800" dirty="0"/>
              <a:t>How about SPR hash (weak-CRHF)? </a:t>
            </a:r>
          </a:p>
          <a:p>
            <a:pPr lvl="1"/>
            <a:r>
              <a:rPr lang="en-US" sz="2400" dirty="0"/>
              <a:t>SW-distribution? </a:t>
            </a:r>
            <a:r>
              <a:rPr lang="en-US" sz="2400" b="1" i="1" dirty="0">
                <a:solidFill>
                  <a:schemeClr val="accent6"/>
                </a:solidFill>
              </a:rPr>
              <a:t>YES</a:t>
            </a:r>
          </a:p>
          <a:p>
            <a:pPr lvl="1"/>
            <a:r>
              <a:rPr lang="en-US" sz="2400" dirty="0"/>
              <a:t>Hash-then-sign? </a:t>
            </a:r>
            <a:r>
              <a:rPr lang="en-US" sz="2400" b="1" i="1" dirty="0">
                <a:solidFill>
                  <a:srgbClr val="FF0000"/>
                </a:solidFill>
              </a:rPr>
              <a:t>NO</a:t>
            </a:r>
          </a:p>
          <a:p>
            <a:r>
              <a:rPr lang="en-US" sz="2800" dirty="0"/>
              <a:t>Why? </a:t>
            </a:r>
          </a:p>
          <a:p>
            <a:pPr lvl="1"/>
            <a:r>
              <a:rPr lang="en-US" sz="2400" dirty="0"/>
              <a:t>Attacker can’t impact SW to be distributed</a:t>
            </a:r>
          </a:p>
          <a:p>
            <a:pPr lvl="1"/>
            <a:r>
              <a:rPr lang="en-US" sz="2400" dirty="0"/>
              <a:t>But… attacker may be able to impact signed msg!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583202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4839504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888506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3621741" y="492249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Will/Contract/…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5287758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5434535"/>
            <a:ext cx="278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Sign(h(Will/Contract/…))</a:t>
            </a:r>
          </a:p>
        </p:txBody>
      </p:sp>
    </p:spTree>
    <p:extLst>
      <p:ext uri="{BB962C8B-B14F-4D97-AF65-F5344CB8AC3E}">
        <p14:creationId xmlns:p14="http://schemas.microsoft.com/office/powerpoint/2010/main" val="2358731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77762" cy="779462"/>
          </a:xfrm>
        </p:spPr>
        <p:txBody>
          <a:bodyPr/>
          <a:lstStyle/>
          <a:p>
            <a:r>
              <a:rPr lang="en-US" dirty="0"/>
              <a:t>SPR: Collisions to </a:t>
            </a:r>
            <a:r>
              <a:rPr lang="en-US" b="1" dirty="0"/>
              <a:t>Chosen</a:t>
            </a:r>
            <a:r>
              <a:rPr lang="en-US" dirty="0"/>
              <a:t> 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200" dirty="0"/>
              <a:t>Or: Alice and Mal, the corrupt lawyer</a:t>
            </a:r>
          </a:p>
          <a:p>
            <a:r>
              <a:rPr lang="en-US" sz="2200" dirty="0"/>
              <a:t>Mal finds two `colliding wills’, </a:t>
            </a:r>
            <a:r>
              <a:rPr lang="en-US" sz="2200" dirty="0" err="1"/>
              <a:t>GoodW</a:t>
            </a:r>
            <a:r>
              <a:rPr lang="en-US" sz="2200" dirty="0"/>
              <a:t> and </a:t>
            </a:r>
            <a:r>
              <a:rPr lang="en-US" sz="2200" dirty="0" err="1"/>
              <a:t>BadW</a:t>
            </a:r>
            <a:r>
              <a:rPr lang="en-US" sz="2200" dirty="0"/>
              <a:t>: </a:t>
            </a:r>
          </a:p>
          <a:p>
            <a:pPr lvl="1"/>
            <a:r>
              <a:rPr lang="en-US" sz="1800" dirty="0" err="1"/>
              <a:t>GoodW</a:t>
            </a:r>
            <a:r>
              <a:rPr lang="en-US" sz="1800" dirty="0"/>
              <a:t>: contents agreeable to Alice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</a:rPr>
              <a:t>h(</a:t>
            </a:r>
            <a:r>
              <a:rPr lang="en-US" sz="1800" dirty="0" err="1">
                <a:solidFill>
                  <a:srgbClr val="FF0000"/>
                </a:solidFill>
              </a:rPr>
              <a:t>GoodW</a:t>
            </a:r>
            <a:r>
              <a:rPr lang="en-US" sz="1800" dirty="0">
                <a:solidFill>
                  <a:srgbClr val="FF0000"/>
                </a:solidFill>
              </a:rPr>
              <a:t>)=h(</a:t>
            </a:r>
            <a:r>
              <a:rPr lang="en-US" sz="1800" dirty="0" err="1">
                <a:solidFill>
                  <a:srgbClr val="FF0000"/>
                </a:solidFill>
              </a:rPr>
              <a:t>BadW</a:t>
            </a:r>
            <a:r>
              <a:rPr lang="en-US" sz="1800" dirty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sz="1800" dirty="0"/>
              <a:t>Alice Signs good will: Sign(h(</a:t>
            </a:r>
            <a:r>
              <a:rPr lang="en-US" sz="1800" dirty="0" err="1"/>
              <a:t>GoodW</a:t>
            </a:r>
            <a:r>
              <a:rPr lang="en-US" sz="1800" dirty="0"/>
              <a:t>)) </a:t>
            </a:r>
            <a:br>
              <a:rPr lang="en-US" sz="18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r>
              <a:rPr lang="en-US" sz="2200" dirty="0"/>
              <a:t>Later… Mal presents to the court: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3994252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3001736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3050738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28502" y="3101467"/>
            <a:ext cx="291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GoodW</a:t>
            </a:r>
            <a:r>
              <a:rPr lang="en-US"/>
              <a:t>: ‘I leave all to Bob’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344999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359676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Sign</a:t>
            </a:r>
            <a:r>
              <a:rPr lang="en-US" baseline="-25000" err="1"/>
              <a:t>A</a:t>
            </a:r>
            <a:r>
              <a:rPr lang="en-US"/>
              <a:t>(h(</a:t>
            </a:r>
            <a:r>
              <a:rPr lang="en-US" err="1"/>
              <a:t>GoodW</a:t>
            </a:r>
            <a:r>
              <a:rPr lang="en-US"/>
              <a:t>))</a:t>
            </a:r>
          </a:p>
        </p:txBody>
      </p:sp>
      <p:pic>
        <p:nvPicPr>
          <p:cNvPr id="1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3286133"/>
            <a:ext cx="683004" cy="683004"/>
          </a:xfrm>
          <a:prstGeom prst="rect">
            <a:avLst/>
          </a:prstGeom>
        </p:spPr>
      </p:pic>
      <p:sp>
        <p:nvSpPr>
          <p:cNvPr id="8" name="Cloud Callout 7"/>
          <p:cNvSpPr/>
          <p:nvPr/>
        </p:nvSpPr>
        <p:spPr bwMode="auto">
          <a:xfrm>
            <a:off x="6997277" y="2241173"/>
            <a:ext cx="1869424" cy="1138518"/>
          </a:xfrm>
          <a:prstGeom prst="cloudCallout">
            <a:avLst>
              <a:gd name="adj1" fmla="val -41091"/>
              <a:gd name="adj2" fmla="val 57776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GoodP</a:t>
            </a: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)=h(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BadP</a:t>
            </a:r>
            <a:r>
              <a:rPr lang="en-US">
                <a:latin typeface="Arial" pitchFamily="34" charset="0"/>
                <a:cs typeface="Arial" pitchFamily="34" charset="0"/>
              </a:rPr>
              <a:t>)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Line 12"/>
          <p:cNvSpPr>
            <a:spLocks noChangeShapeType="1"/>
          </p:cNvSpPr>
          <p:nvPr/>
        </p:nvSpPr>
        <p:spPr bwMode="auto">
          <a:xfrm>
            <a:off x="1610682" y="5845156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18" name="Picture 17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901642"/>
            <a:ext cx="1434354" cy="11146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44900" y="4952371"/>
            <a:ext cx="446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: ‘I leave all to Mal’, </a:t>
            </a:r>
            <a:r>
              <a:rPr lang="en-US" err="1">
                <a:solidFill>
                  <a:srgbClr val="FF0000"/>
                </a:solidFill>
              </a:rPr>
              <a:t>Sign</a:t>
            </a:r>
            <a:r>
              <a:rPr lang="en-US" baseline="-25000" err="1">
                <a:solidFill>
                  <a:srgbClr val="FF0000"/>
                </a:solidFill>
              </a:rPr>
              <a:t>A</a:t>
            </a:r>
            <a:r>
              <a:rPr lang="en-US">
                <a:solidFill>
                  <a:srgbClr val="FF0000"/>
                </a:solidFill>
              </a:rPr>
              <a:t>(h(</a:t>
            </a:r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))</a:t>
            </a:r>
          </a:p>
          <a:p>
            <a:r>
              <a:rPr lang="en-US"/>
              <a:t> 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 flipH="1">
            <a:off x="1524000" y="5300894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>
            <a:off x="3303312" y="544767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$$$$</a:t>
            </a:r>
          </a:p>
        </p:txBody>
      </p:sp>
      <p:pic>
        <p:nvPicPr>
          <p:cNvPr id="2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5137037"/>
            <a:ext cx="683004" cy="683004"/>
          </a:xfrm>
          <a:prstGeom prst="rect">
            <a:avLst/>
          </a:prstGeom>
        </p:spPr>
      </p:pic>
      <p:pic>
        <p:nvPicPr>
          <p:cNvPr id="9" name="Picture 8" descr="María Luisa Moreno-Torres: “Creo que la UMA no tiene buen ..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3" y="5040726"/>
            <a:ext cx="1147482" cy="98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2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/>
      <p:bldP spid="20" grpId="0" animBg="1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77762" cy="779462"/>
          </a:xfrm>
        </p:spPr>
        <p:txBody>
          <a:bodyPr/>
          <a:lstStyle/>
          <a:p>
            <a:r>
              <a:rPr lang="en-US"/>
              <a:t>SPR: collisions to </a:t>
            </a:r>
            <a:r>
              <a:rPr lang="en-US" b="1"/>
              <a:t>chosen</a:t>
            </a:r>
            <a:r>
              <a:rPr lang="en-US"/>
              <a:t> message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400"/>
              <a:t>Or: Alice and Mal, the corrupt lawyer</a:t>
            </a:r>
          </a:p>
          <a:p>
            <a:r>
              <a:rPr lang="en-US" sz="2400"/>
              <a:t>Mal finds two `colliding wills’, </a:t>
            </a:r>
            <a:r>
              <a:rPr lang="en-US" sz="2400" err="1"/>
              <a:t>GoodW</a:t>
            </a:r>
            <a:r>
              <a:rPr lang="en-US" sz="2400"/>
              <a:t> and </a:t>
            </a:r>
            <a:r>
              <a:rPr lang="en-US" sz="2400" err="1"/>
              <a:t>BadW</a:t>
            </a:r>
            <a:r>
              <a:rPr lang="en-US" sz="2400"/>
              <a:t>: </a:t>
            </a:r>
          </a:p>
          <a:p>
            <a:pPr lvl="1"/>
            <a:r>
              <a:rPr lang="en-US" sz="2000" err="1"/>
              <a:t>GoodW</a:t>
            </a:r>
            <a:r>
              <a:rPr lang="en-US" sz="2000"/>
              <a:t>: contents agreeable to Alice</a:t>
            </a:r>
          </a:p>
          <a:p>
            <a:pPr lvl="1"/>
            <a:r>
              <a:rPr lang="en-US" sz="2000">
                <a:solidFill>
                  <a:srgbClr val="FF0000"/>
                </a:solidFill>
              </a:rPr>
              <a:t>h(</a:t>
            </a:r>
            <a:r>
              <a:rPr lang="en-US" sz="2000" err="1">
                <a:solidFill>
                  <a:srgbClr val="FF0000"/>
                </a:solidFill>
              </a:rPr>
              <a:t>GoodW</a:t>
            </a:r>
            <a:r>
              <a:rPr lang="en-US" sz="2000">
                <a:solidFill>
                  <a:srgbClr val="FF0000"/>
                </a:solidFill>
              </a:rPr>
              <a:t>)=h(</a:t>
            </a:r>
            <a:r>
              <a:rPr lang="en-US" sz="2000" err="1">
                <a:solidFill>
                  <a:srgbClr val="FF0000"/>
                </a:solidFill>
              </a:rPr>
              <a:t>BadW</a:t>
            </a:r>
            <a:r>
              <a:rPr lang="en-US" sz="200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sz="2000"/>
              <a:t>Alice Signs good will: </a:t>
            </a:r>
            <a:r>
              <a:rPr lang="en-US" sz="2000" err="1"/>
              <a:t>Sign</a:t>
            </a:r>
            <a:r>
              <a:rPr lang="en-US" sz="2000" baseline="-25000" err="1"/>
              <a:t>A</a:t>
            </a:r>
            <a:r>
              <a:rPr lang="en-US" sz="2000"/>
              <a:t>(h(</a:t>
            </a:r>
            <a:r>
              <a:rPr lang="en-US" sz="2000" err="1"/>
              <a:t>GoodW</a:t>
            </a:r>
            <a:r>
              <a:rPr lang="en-US" sz="2000"/>
              <a:t>)) </a:t>
            </a: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endParaRPr lang="en-US" sz="2000"/>
          </a:p>
          <a:p>
            <a:r>
              <a:rPr lang="en-US" sz="2400"/>
              <a:t>Later… Mal presents to the court: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3994252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3001736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3050738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28502" y="3101467"/>
            <a:ext cx="291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GoodW</a:t>
            </a:r>
            <a:r>
              <a:rPr lang="en-US"/>
              <a:t>: ‘I leave all to Bob’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344999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359676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Sign</a:t>
            </a:r>
            <a:r>
              <a:rPr lang="en-US" baseline="-25000" err="1"/>
              <a:t>A</a:t>
            </a:r>
            <a:r>
              <a:rPr lang="en-US"/>
              <a:t>(h(</a:t>
            </a:r>
            <a:r>
              <a:rPr lang="en-US" err="1"/>
              <a:t>GoodW</a:t>
            </a:r>
            <a:r>
              <a:rPr lang="en-US"/>
              <a:t>))</a:t>
            </a:r>
          </a:p>
        </p:txBody>
      </p:sp>
      <p:pic>
        <p:nvPicPr>
          <p:cNvPr id="1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3286133"/>
            <a:ext cx="683004" cy="683004"/>
          </a:xfrm>
          <a:prstGeom prst="rect">
            <a:avLst/>
          </a:prstGeom>
        </p:spPr>
      </p:pic>
      <p:sp>
        <p:nvSpPr>
          <p:cNvPr id="8" name="Cloud Callout 7"/>
          <p:cNvSpPr/>
          <p:nvPr/>
        </p:nvSpPr>
        <p:spPr bwMode="auto">
          <a:xfrm>
            <a:off x="6997277" y="2241173"/>
            <a:ext cx="1869424" cy="1138518"/>
          </a:xfrm>
          <a:prstGeom prst="cloudCallout">
            <a:avLst>
              <a:gd name="adj1" fmla="val -41091"/>
              <a:gd name="adj2" fmla="val 57776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GoodP</a:t>
            </a: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)=h(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BadP</a:t>
            </a:r>
            <a:r>
              <a:rPr lang="en-US">
                <a:latin typeface="Arial" pitchFamily="34" charset="0"/>
                <a:cs typeface="Arial" pitchFamily="34" charset="0"/>
              </a:rPr>
              <a:t>)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Line 12"/>
          <p:cNvSpPr>
            <a:spLocks noChangeShapeType="1"/>
          </p:cNvSpPr>
          <p:nvPr/>
        </p:nvSpPr>
        <p:spPr bwMode="auto">
          <a:xfrm>
            <a:off x="1610682" y="5845156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18" name="Picture 17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901642"/>
            <a:ext cx="1434354" cy="11146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44900" y="4952371"/>
            <a:ext cx="446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: ‘I leave all to Mal’, </a:t>
            </a:r>
            <a:r>
              <a:rPr lang="en-US" err="1">
                <a:solidFill>
                  <a:srgbClr val="FF0000"/>
                </a:solidFill>
              </a:rPr>
              <a:t>Sign</a:t>
            </a:r>
            <a:r>
              <a:rPr lang="en-US" baseline="-25000" err="1">
                <a:solidFill>
                  <a:srgbClr val="FF0000"/>
                </a:solidFill>
              </a:rPr>
              <a:t>A</a:t>
            </a:r>
            <a:r>
              <a:rPr lang="en-US">
                <a:solidFill>
                  <a:srgbClr val="FF0000"/>
                </a:solidFill>
              </a:rPr>
              <a:t>(h(</a:t>
            </a:r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))</a:t>
            </a:r>
          </a:p>
          <a:p>
            <a:r>
              <a:rPr lang="en-US"/>
              <a:t> 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 flipH="1">
            <a:off x="1524000" y="5300894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>
            <a:off x="3303312" y="544767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$$$$</a:t>
            </a:r>
          </a:p>
        </p:txBody>
      </p:sp>
      <p:pic>
        <p:nvPicPr>
          <p:cNvPr id="2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5137037"/>
            <a:ext cx="683004" cy="683004"/>
          </a:xfrm>
          <a:prstGeom prst="rect">
            <a:avLst/>
          </a:prstGeom>
        </p:spPr>
      </p:pic>
      <p:pic>
        <p:nvPicPr>
          <p:cNvPr id="9" name="Picture 8" descr="María Luisa Moreno-Torres: “Creo que la UMA no tiene buen ..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3" y="5040726"/>
            <a:ext cx="1147482" cy="980739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 bwMode="auto">
          <a:xfrm>
            <a:off x="742620" y="2228222"/>
            <a:ext cx="7379405" cy="2755504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200" dirty="0">
              <a:solidFill>
                <a:schemeClr val="accent1">
                  <a:lumMod val="20000"/>
                  <a:lumOff val="8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Is such attack realistic? </a:t>
            </a:r>
            <a:b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</a:br>
            <a: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Or SPR is enough ‘in practice’? 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83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/>
      <p:bldP spid="20" grpId="0" animBg="1"/>
      <p:bldP spid="21" grpId="0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4CD98E-169A-4396-B8B4-9DB42C7C82E4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6246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228600"/>
            <a:ext cx="8421329" cy="77162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SPR &amp; C</a:t>
            </a:r>
            <a:r>
              <a:rPr lang="en-GB" altLang="en-US" sz="4400"/>
              <a:t>hosen-prefix vulnerability</a:t>
            </a:r>
            <a:endParaRPr lang="en-GB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247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199" y="1162301"/>
                <a:ext cx="8204200" cy="4311053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>
                <a:spAutoFit/>
              </a:bodyPr>
              <a:lstStyle/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dirty="0"/>
                  <a:t>Chosen-prefix vulnerability </a:t>
                </a:r>
                <a:r>
                  <a:rPr lang="en-GB" altLang="en-US" sz="2600" dirty="0"/>
                  <a:t>: </a:t>
                </a:r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Mal selects `prefix string’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𝑝</m:t>
                    </m:r>
                  </m:oMath>
                </a14:m>
                <a:endParaRPr lang="en-GB" altLang="en-US" sz="2400" dirty="0"/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Efficient </a:t>
                </a:r>
                <a:r>
                  <a:rPr lang="en-GB" altLang="en-US" sz="2400" dirty="0" err="1"/>
                  <a:t>alg</a:t>
                </a:r>
                <a:r>
                  <a:rPr lang="en-GB" altLang="en-US" sz="2400" dirty="0"/>
                  <a:t> finds :</a:t>
                </a:r>
              </a:p>
              <a:p>
                <a:pPr marL="457200" lvl="1" indent="0" defTabSz="449263" eaLnBrk="1" hangingPunct="1">
                  <a:lnSpc>
                    <a:spcPct val="90000"/>
                  </a:lnSpc>
                  <a:spcBef>
                    <a:spcPts val="55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   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≠</m:t>
                    </m:r>
                    <m:sSup>
                      <m:sSupPr>
                        <m:ctrlPr>
                          <a:rPr lang="en-US" altLang="en-US" sz="28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GB" altLang="en-US" sz="2400" dirty="0"/>
                  <a:t> </a:t>
                </a:r>
                <a:r>
                  <a:rPr lang="en-GB" altLang="en-US" sz="2400" dirty="0" err="1"/>
                  <a:t>s.t.</a:t>
                </a:r>
                <a:r>
                  <a:rPr lang="en-GB" altLang="en-US" sz="2400" dirty="0"/>
                  <a:t> </a:t>
                </a:r>
                <a14:m>
                  <m:oMath xmlns:m="http://schemas.openxmlformats.org/officeDocument/2006/math">
                    <m:r>
                      <a:rPr lang="en-GB" altLang="en-US" sz="28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altLang="en-US" sz="28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|</m:t>
                    </m:r>
                    <m:d>
                      <m:dPr>
                        <m:begChr m:val="|"/>
                        <m:ctrlPr>
                          <a:rPr lang="en-US" altLang="en-US" sz="28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en-US" sz="28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||</m:t>
                    </m:r>
                    <m:r>
                      <a:rPr lang="en-US" altLang="en-US" sz="28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800" b="0" i="1" dirty="0" smtClean="0">
                        <a:latin typeface="Cambria Math" panose="02040503050406030204" pitchFamily="18" charset="0"/>
                      </a:rPr>
                      <m:t>′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800" dirty="0"/>
                  <a:t> </a:t>
                </a:r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Or, also for </a:t>
                </a:r>
                <a:r>
                  <a:rPr lang="en-GB" altLang="en-US" sz="2200" u="sng" dirty="0"/>
                  <a:t>any</a:t>
                </a:r>
                <a:r>
                  <a:rPr lang="en-GB" altLang="en-US" sz="2200" dirty="0"/>
                  <a:t> suffix: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altLang="en-US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|</m:t>
                    </m:r>
                    <m:d>
                      <m:dPr>
                        <m:begChr m:val="|"/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|</m:t>
                    </m:r>
                    <m:d>
                      <m:dPr>
                        <m:begChr m:val="|"/>
                        <m:endChr m:val="|"/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en-US" sz="2400" i="1" dirty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en-US" sz="2400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400" dirty="0"/>
                  <a:t> </a:t>
                </a:r>
                <a:endParaRPr lang="en-GB" altLang="en-US" sz="2200" dirty="0"/>
              </a:p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600" dirty="0"/>
                  <a:t>Hash may be SPR yet allow chosen-prefix attacks</a:t>
                </a:r>
              </a:p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600" dirty="0">
                    <a:solidFill>
                      <a:srgbClr val="FF0000"/>
                    </a:solidFill>
                  </a:rPr>
                  <a:t>Such attacks found for several proposed, standard cryptographic hash function, e.g., MD5 and SHA1</a:t>
                </a:r>
              </a:p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600" dirty="0"/>
                  <a:t>We show chosen prefix attack on </a:t>
                </a:r>
                <a:r>
                  <a:rPr lang="en-GB" altLang="en-US" sz="2600" dirty="0" err="1"/>
                  <a:t>HtS</a:t>
                </a:r>
                <a:endParaRPr lang="en-GB" altLang="en-US" sz="2600" dirty="0"/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u="sng" dirty="0">
                    <a:sym typeface="Wingdings" panose="05000000000000000000" pitchFamily="2" charset="2"/>
                  </a:rPr>
                  <a:t>Example of possible attack on </a:t>
                </a:r>
                <a:r>
                  <a:rPr lang="en-GB" altLang="en-US" sz="2400" u="sng" dirty="0" err="1">
                    <a:sym typeface="Wingdings" panose="05000000000000000000" pitchFamily="2" charset="2"/>
                  </a:rPr>
                  <a:t>HtS</a:t>
                </a:r>
                <a:r>
                  <a:rPr lang="en-GB" altLang="en-US" sz="2400" u="sng" dirty="0">
                    <a:sym typeface="Wingdings" panose="05000000000000000000" pitchFamily="2" charset="2"/>
                  </a:rPr>
                  <a:t> with SPR</a:t>
                </a:r>
              </a:p>
            </p:txBody>
          </p:sp>
        </mc:Choice>
        <mc:Fallback>
          <p:sp>
            <p:nvSpPr>
              <p:cNvPr id="6247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199" y="1162301"/>
                <a:ext cx="8204200" cy="4311053"/>
              </a:xfrm>
              <a:blipFill>
                <a:blip r:embed="rId3"/>
                <a:stretch>
                  <a:fillRect t="-2346" b="-1760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031202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EC9EDE4-32DB-4A8F-B37E-151F1C0FFF7A}" type="slidenum">
              <a:rPr lang="he-IL" altLang="en-US" b="0">
                <a:latin typeface="Garamond" panose="02020404030301010803" pitchFamily="18" charset="0"/>
              </a:rPr>
              <a:pPr eaLnBrk="1" hangingPunct="1"/>
              <a:t>28</a:t>
            </a:fld>
            <a:endParaRPr lang="en-US" altLang="en-US" b="0">
              <a:latin typeface="Garamond" panose="02020404030301010803" pitchFamily="18" charset="0"/>
            </a:endParaRPr>
          </a:p>
        </p:txBody>
      </p:sp>
      <p:sp>
        <p:nvSpPr>
          <p:cNvPr id="747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defTabSz="457200" eaLnBrk="1" hangingPunct="1"/>
            <a:r>
              <a:rPr lang="en-GB" altLang="en-US" sz="4000"/>
              <a:t>Chosen-prefix attack </a:t>
            </a:r>
            <a:endParaRPr lang="en-US" altLang="en-US" sz="3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758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99244" y="896426"/>
                <a:ext cx="8477250" cy="5103812"/>
              </a:xfrm>
            </p:spPr>
            <p:txBody>
              <a:bodyPr/>
              <a:lstStyle/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800"/>
                  <a:t>Let </a:t>
                </a:r>
                <a14:m>
                  <m:oMath xmlns:m="http://schemas.openxmlformats.org/officeDocument/2006/math">
                    <m:r>
                      <a:rPr lang="en-US" altLang="en-US" sz="28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800" b="0" i="1" dirty="0" smtClean="0">
                        <a:latin typeface="Cambria Math" panose="02040503050406030204" pitchFamily="18" charset="0"/>
                      </a:rPr>
                      <m:t>&lt;</m:t>
                    </m:r>
                    <m:sSup>
                      <m:sSupPr>
                        <m:ctrlPr>
                          <a:rPr lang="en-US" altLang="en-US" sz="28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en-US" sz="2800">
                    <a:sym typeface="Wingdings" panose="05000000000000000000" pitchFamily="2" charset="2"/>
                  </a:rPr>
                  <a:t> be </a:t>
                </a:r>
                <a:r>
                  <a:rPr lang="en-US" altLang="en-US" sz="2800"/>
                  <a:t>collision for prefix: </a:t>
                </a:r>
                <a:r>
                  <a:rPr lang="en-US" altLang="en-US" sz="28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p=</a:t>
                </a:r>
                <a:r>
                  <a:rPr lang="en-US" altLang="en-US" sz="2800"/>
                  <a:t>`Pay Mal $’</a:t>
                </a: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800"/>
                  <a:t>Mal tricks Alice into signing him an IOU for $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en-US" sz="2800"/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800"/>
                  <a:t>Alice signs, </a:t>
                </a:r>
                <a:r>
                  <a:rPr lang="en-US" altLang="en-US" sz="2800">
                    <a:sym typeface="Wingdings" panose="05000000000000000000" pitchFamily="2" charset="2"/>
                  </a:rPr>
                  <a:t>sends </a:t>
                </a:r>
                <a:r>
                  <a:rPr lang="en-US" altLang="en-US" sz="28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altLang="en-US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8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8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alt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</m:oMath>
                </a14:m>
                <a:r>
                  <a:rPr lang="en-US" altLang="en-US" sz="28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 </a:t>
                </a:r>
                <a:r>
                  <a:rPr lang="en-US" altLang="en-US" sz="2800" err="1"/>
                  <a:t>where</a:t>
                </a:r>
                <a:r>
                  <a:rPr lang="en-US" altLang="en-US" sz="2800"/>
                  <a:t> </a:t>
                </a:r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m= </a:t>
                </a:r>
                <a:r>
                  <a:rPr lang="en-US" altLang="en-US" sz="2400"/>
                  <a:t>`Pay Mal $’||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en-US" sz="2400"/>
              </a:p>
              <a:p>
                <a:pPr marL="763588" lvl="2" indent="-280988" defTabSz="457200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GB" alt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</m:oMath>
                </a14:m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(h(p||x))=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(h(p||x’))=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alt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</m:oMath>
                </a14:m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altLang="en-US" sz="2400" i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m’</a:t>
                </a:r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altLang="en-US" sz="2400"/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400" i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m’= </a:t>
                </a:r>
                <a:r>
                  <a:rPr lang="en-US" altLang="en-US" sz="2400">
                    <a:solidFill>
                      <a:srgbClr val="FF0000"/>
                    </a:solidFill>
                  </a:rPr>
                  <a:t>`Pay Mal $’||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400" b="0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en-US" altLang="en-US" sz="2400">
                  <a:solidFill>
                    <a:srgbClr val="FF0000"/>
                  </a:solidFill>
                </a:endParaRPr>
              </a:p>
              <a:p>
                <a:pPr marL="411163" lvl="1" indent="-280988" defTabSz="4572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800"/>
                  <a:t>Mal sends </a:t>
                </a:r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s, </a:t>
                </a:r>
                <a:r>
                  <a:rPr lang="en-US" altLang="en-US" sz="2400" i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m’</a:t>
                </a:r>
                <a:r>
                  <a:rPr lang="he-IL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800"/>
                  <a:t>to Alice</a:t>
                </a:r>
                <a:r>
                  <a:rPr lang="en-US" altLang="en-US" sz="2800">
                    <a:latin typeface="Times New Roman" panose="02020603050405020304" pitchFamily="18" charset="0"/>
                  </a:rPr>
                  <a:t>’</a:t>
                </a:r>
                <a:r>
                  <a:rPr lang="en-US" altLang="en-US" sz="2800"/>
                  <a:t>s bank</a:t>
                </a:r>
                <a:endParaRPr lang="en-US" altLang="en-US" sz="2400"/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400"/>
                  <a:t>Bank validates </a:t>
                </a:r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“Ok”=</a:t>
                </a:r>
                <a:r>
                  <a:rPr lang="en-US" altLang="en-US" sz="2400" i="1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Verify</a:t>
                </a:r>
                <a:r>
                  <a:rPr lang="en-US" altLang="en-US" sz="2400" i="1" baseline="-2500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Alice.v</a:t>
                </a:r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altLang="en-US" sz="2400" i="1" err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m’</a:t>
                </a:r>
                <a:r>
                  <a:rPr lang="en-US" altLang="en-US" sz="2400" i="1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,s</a:t>
                </a:r>
                <a:r>
                  <a:rPr lang="en-US" altLang="en-US" sz="2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altLang="en-US" sz="2400"/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800"/>
                  <a:t>Bank gives </a:t>
                </a:r>
                <a:r>
                  <a:rPr lang="en-US" altLang="en-US" sz="2800">
                    <a:solidFill>
                      <a:srgbClr val="FF0000"/>
                    </a:solidFill>
                  </a:rPr>
                  <a:t>$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800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altLang="en-US" sz="2800">
                    <a:solidFill>
                      <a:srgbClr val="FF0000"/>
                    </a:solidFill>
                  </a:rPr>
                  <a:t> </a:t>
                </a:r>
                <a:r>
                  <a:rPr lang="en-US" altLang="en-US" sz="2800"/>
                  <a:t>of Alice to Mal!!</a:t>
                </a: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800">
                    <a:solidFill>
                      <a:srgbClr val="0070C0"/>
                    </a:solidFill>
                  </a:rPr>
                  <a:t>This attack is simplified: </a:t>
                </a: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>
                    <a:solidFill>
                      <a:srgbClr val="0070C0"/>
                    </a:solidFill>
                  </a:rPr>
                  <a:t>Mal has to find `good’ collision (high profit, convince Alice to sign)</a:t>
                </a: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>
                    <a:solidFill>
                      <a:srgbClr val="0070C0"/>
                    </a:solidFill>
                  </a:rPr>
                  <a:t>People sign (PDF) files, not plain text…</a:t>
                </a: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400">
                    <a:solidFill>
                      <a:srgbClr val="0070C0"/>
                    </a:solidFill>
                  </a:rPr>
                  <a:t>In reality, attacker also chooses suffix </a:t>
                </a:r>
                <a:r>
                  <a:rPr lang="en-US" altLang="en-US" sz="2400">
                    <a:solidFill>
                      <a:srgbClr val="0070C0"/>
                    </a:solidFill>
                    <a:sym typeface="Wingdings" panose="05000000000000000000" pitchFamily="2" charset="2"/>
                  </a:rPr>
                  <a:t> stronger attack</a:t>
                </a:r>
                <a:endParaRPr lang="en-US" altLang="en-US" sz="240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74758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99244" y="896426"/>
                <a:ext cx="8477250" cy="5103812"/>
              </a:xfrm>
              <a:blipFill>
                <a:blip r:embed="rId2"/>
                <a:stretch>
                  <a:fillRect t="-2151" b="-31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315888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47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47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47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47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47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47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47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47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47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47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47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47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6" name="Oval 25"/>
              <p:cNvSpPr/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6" name="Oval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Oval 24"/>
              <p:cNvSpPr/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5" name="Oval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8370" name="Picture 2" descr="Image result for one-way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829" y="1461208"/>
            <a:ext cx="1310901" cy="65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29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79412" y="2978459"/>
                <a:ext cx="8432894" cy="313073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b="1">
                    <a:solidFill>
                      <a:srgbClr val="0000FF"/>
                    </a:solidFill>
                  </a:rPr>
                  <a:t>One-way function </a:t>
                </a:r>
                <a:r>
                  <a:rPr lang="en-GB" altLang="en-US" sz="2400">
                    <a:solidFill>
                      <a:srgbClr val="0000FF"/>
                    </a:solidFill>
                  </a:rPr>
                  <a:t>or</a:t>
                </a:r>
                <a:r>
                  <a:rPr lang="en-GB" altLang="en-US" sz="2400" b="1">
                    <a:solidFill>
                      <a:srgbClr val="0000FF"/>
                    </a:solidFill>
                  </a:rPr>
                  <a:t> preimage resistance</a:t>
                </a:r>
                <a:r>
                  <a:rPr lang="en-GB" altLang="en-US" sz="2400">
                    <a:solidFill>
                      <a:srgbClr val="0000FF"/>
                    </a:solidFill>
                  </a:rPr>
                  <a:t>: </a:t>
                </a:r>
                <a:r>
                  <a:rPr lang="en-GB" altLang="en-US" sz="2400"/>
                  <a:t>given </a:t>
                </a:r>
                <a:r>
                  <a:rPr lang="en-GB" altLang="en-US" sz="2400" i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h(x)</a:t>
                </a:r>
                <a:r>
                  <a:rPr lang="en-GB" altLang="en-US" sz="2400" i="1"/>
                  <a:t> </a:t>
                </a:r>
                <a:r>
                  <a:rPr lang="en-GB" altLang="en-US" sz="2400"/>
                  <a:t>for </a:t>
                </a:r>
                <a:r>
                  <a:rPr lang="en-GB" altLang="en-US" sz="2400" u="sng"/>
                  <a:t>random</a:t>
                </a:r>
                <a:r>
                  <a:rPr lang="en-GB" altLang="en-US" sz="2400"/>
                  <a:t> </a:t>
                </a:r>
                <a:r>
                  <a:rPr lang="en-GB" altLang="en-US" sz="2400" i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40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en-GB" altLang="en-US" sz="2400"/>
                  <a:t> it is hard to find </a:t>
                </a:r>
                <a:r>
                  <a:rPr lang="en-GB" altLang="en-US" sz="2400" i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400"/>
                  <a:t>, </a:t>
                </a:r>
                <a:r>
                  <a:rPr lang="en-GB" altLang="en-US" sz="2400" u="sng"/>
                  <a:t>or any </a:t>
                </a:r>
                <a:r>
                  <a:rPr lang="en-GB" altLang="en-US" sz="2400" i="1" u="sng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x' </a:t>
                </a:r>
                <a:r>
                  <a:rPr lang="en-GB" altLang="en-US" sz="2400" err="1"/>
                  <a:t>s.t.</a:t>
                </a:r>
                <a:r>
                  <a:rPr lang="en-GB" altLang="en-US" sz="2400" i="1"/>
                  <a:t> </a:t>
                </a:r>
                <a:r>
                  <a:rPr lang="en-GB" altLang="en-US" sz="2400" i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</a:t>
                </a:r>
                <a:endParaRPr lang="en-GB" altLang="en-US" sz="2400" kern="0">
                  <a:solidFill>
                    <a:srgbClr val="0000FF"/>
                  </a:solidFill>
                </a:endParaRPr>
              </a:p>
              <a:p>
                <a:pPr marL="342900" lvl="1" indent="0" defTabSz="449263" eaLnBrk="1" hangingPunct="1">
                  <a:lnSpc>
                    <a:spcPct val="110000"/>
                  </a:lnSpc>
                  <a:spcBef>
                    <a:spcPts val="50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kern="0">
                    <a:solidFill>
                      <a:srgbClr val="FF00FF"/>
                    </a:solidFill>
                  </a:rPr>
                  <a:t>Compare to: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kern="0">
                    <a:solidFill>
                      <a:srgbClr val="0000FF"/>
                    </a:solidFill>
                  </a:rPr>
                  <a:t>Collision-Resistance (CR): </a:t>
                </a:r>
                <a:r>
                  <a:rPr lang="en-GB" altLang="en-US" sz="2400" kern="0"/>
                  <a:t>hard to find collision, i.e.,</a:t>
                </a:r>
                <a14:m>
                  <m:oMath xmlns:m="http://schemas.openxmlformats.org/officeDocument/2006/math">
                    <m:r>
                      <a:rPr lang="en-US" altLang="en-US" sz="24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d>
                      <m:dPr>
                        <m:ctrlPr>
                          <a:rPr lang="en-US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400" kern="0" err="1"/>
                  <a:t>s.t.</a:t>
                </a:r>
                <a:r>
                  <a:rPr lang="en-GB" altLang="en-US" sz="2400" kern="0"/>
                  <a:t> </a:t>
                </a:r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400" i="1" kern="0">
                  <a:solidFill>
                    <a:srgbClr val="006633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kern="0">
                    <a:solidFill>
                      <a:srgbClr val="0000FF"/>
                    </a:solidFill>
                  </a:rPr>
                  <a:t>Second-preimage resistance (SPR): </a:t>
                </a:r>
                <a:r>
                  <a:rPr lang="en-GB" altLang="en-US" sz="2400" kern="0"/>
                  <a:t>hard to find collision with </a:t>
                </a:r>
                <a:r>
                  <a:rPr lang="en-GB" altLang="en-US" sz="2400" u="sng" kern="0"/>
                  <a:t>random</a:t>
                </a:r>
                <a:r>
                  <a:rPr lang="en-GB" altLang="en-US" sz="2400" kern="0"/>
                  <a:t> </a:t>
                </a:r>
                <a14:m>
                  <m:oMath xmlns:m="http://schemas.openxmlformats.org/officeDocument/2006/math"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400" kern="0"/>
                  <a:t>, i.e.,</a:t>
                </a:r>
                <a14:m>
                  <m:oMath xmlns:m="http://schemas.openxmlformats.org/officeDocument/2006/math">
                    <m:r>
                      <a:rPr lang="en-US" altLang="en-US" sz="24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  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400" kern="0" err="1"/>
                  <a:t>s.t.</a:t>
                </a:r>
                <a:r>
                  <a:rPr lang="en-GB" altLang="en-US" sz="2400" kern="0"/>
                  <a:t> </a:t>
                </a:r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400" kern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9412" y="2978459"/>
                <a:ext cx="8432894" cy="3130730"/>
              </a:xfrm>
              <a:prstGeom prst="rect">
                <a:avLst/>
              </a:prstGeom>
              <a:blipFill>
                <a:blip r:embed="rId6"/>
                <a:stretch>
                  <a:fillRect t="-1170" b="-2729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7772400" cy="79533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400" b="1" kern="0">
                <a:solidFill>
                  <a:srgbClr val="FF00FF"/>
                </a:solidFill>
              </a:rPr>
              <a:t>One-Way Function (OWF)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blipFill>
                <a:blip r:embed="rId9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774143" y="1936376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774143" y="2268071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blipFill>
                <a:blip r:embed="rId10"/>
                <a:stretch>
                  <a:fillRect l="-2679" t="-9836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ight Arrow 18"/>
          <p:cNvSpPr/>
          <p:nvPr/>
        </p:nvSpPr>
        <p:spPr bwMode="auto">
          <a:xfrm flipH="1">
            <a:off x="4761122" y="2365754"/>
            <a:ext cx="1344706" cy="565877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Hard</a:t>
            </a:r>
          </a:p>
        </p:txBody>
      </p:sp>
      <p:sp>
        <p:nvSpPr>
          <p:cNvPr id="20" name="Rounded Rectangle 19"/>
          <p:cNvSpPr/>
          <p:nvPr/>
        </p:nvSpPr>
        <p:spPr bwMode="auto">
          <a:xfrm>
            <a:off x="702192" y="1782390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21" name="Down Arrow 20"/>
          <p:cNvSpPr/>
          <p:nvPr/>
        </p:nvSpPr>
        <p:spPr bwMode="auto">
          <a:xfrm>
            <a:off x="1177322" y="220952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000" kern="0">
                    <a:cs typeface="Times New Roman" pitchFamily="18" charset="0"/>
                  </a:rPr>
                  <a:t>(or </a:t>
                </a:r>
                <a14:m>
                  <m:oMath xmlns:m="http://schemas.openxmlformats.org/officeDocument/2006/math">
                    <m:r>
                      <a:rPr lang="en-GB" altLang="en-US" sz="2000" i="1" kern="0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000" kern="0"/>
                  <a:t>)</a:t>
                </a: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blipFill>
                <a:blip r:embed="rId11"/>
                <a:stretch>
                  <a:fillRect l="-990" t="-10345" b="-4310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 bwMode="auto">
              <a:xfrm>
                <a:off x="484004" y="1200428"/>
                <a:ext cx="1736259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GB" altLang="en-US" kern="0">
                    <a:solidFill>
                      <a:schemeClr val="tx1"/>
                    </a:solidFill>
                    <a:cs typeface="Times New Roman" pitchFamily="18" charset="0"/>
                  </a:rPr>
                  <a:t> </a:t>
                </a:r>
                <a:r>
                  <a:rPr lang="en-GB" altLang="en-US" sz="1600" kern="0">
                    <a:solidFill>
                      <a:schemeClr val="tx1"/>
                    </a:solidFill>
                    <a:cs typeface="Times New Roman" pitchFamily="18" charset="0"/>
                  </a:rPr>
                  <a:t>(random </a:t>
                </a:r>
                <a14:m>
                  <m:oMath xmlns:m="http://schemas.openxmlformats.org/officeDocument/2006/math">
                    <m:r>
                      <a:rPr lang="en-GB" altLang="en-US" sz="1600" i="1" kern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kern="0"/>
                  <a:t>)</a:t>
                </a:r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84004" y="1200428"/>
                <a:ext cx="1736259" cy="339046"/>
              </a:xfrm>
              <a:prstGeom prst="rect">
                <a:avLst/>
              </a:prstGeom>
              <a:blipFill>
                <a:blip r:embed="rId12"/>
                <a:stretch>
                  <a:fillRect t="-12069" r="-1045" b="-2931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Down Arrow 23"/>
          <p:cNvSpPr/>
          <p:nvPr/>
        </p:nvSpPr>
        <p:spPr bwMode="auto">
          <a:xfrm>
            <a:off x="1177322" y="1599908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A8468-2DFF-46CD-8C05-BE47290D277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77177" y="2863681"/>
            <a:ext cx="8220413" cy="107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 bwMode="auto">
          <a:xfrm>
            <a:off x="4763162" y="4371211"/>
            <a:ext cx="2318403" cy="1434353"/>
          </a:xfrm>
          <a:prstGeom prst="rect">
            <a:avLst/>
          </a:prstGeom>
          <a:solidFill>
            <a:srgbClr val="FF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2149742" y="4399888"/>
            <a:ext cx="2318403" cy="14343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Functions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23759"/>
                <a:ext cx="8229600" cy="3171216"/>
              </a:xfrm>
            </p:spPr>
            <p:txBody>
              <a:bodyPr/>
              <a:lstStyle/>
              <a:p>
                <a:r>
                  <a:rPr lang="en-US" sz="2400" u="sng" dirty="0"/>
                  <a:t>Input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: binary strings</a:t>
                </a:r>
              </a:p>
              <a:p>
                <a:r>
                  <a:rPr lang="en-US" sz="2400" u="sng" dirty="0"/>
                  <a:t>Output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: </a:t>
                </a:r>
              </a:p>
              <a:p>
                <a:pPr lvl="1"/>
                <a:r>
                  <a:rPr lang="en-US" sz="2400" dirty="0"/>
                  <a:t>‘Short’ (n-bit) binary strings</a:t>
                </a:r>
              </a:p>
              <a:p>
                <a:pPr lvl="2"/>
                <a:r>
                  <a:rPr lang="en-US" sz="2400" dirty="0"/>
                  <a:t>Aka </a:t>
                </a:r>
                <a:r>
                  <a:rPr lang="en-US" sz="2400" b="1" dirty="0"/>
                  <a:t>message digest</a:t>
                </a:r>
              </a:p>
              <a:p>
                <a:r>
                  <a:rPr lang="en-US" sz="2400" dirty="0"/>
                  <a:t>Efficiently computable </a:t>
                </a:r>
              </a:p>
              <a:p>
                <a:r>
                  <a:rPr lang="en-US" sz="2400" dirty="0"/>
                  <a:t>Applications: cryptography, security, efficiency</a:t>
                </a:r>
              </a:p>
              <a:p>
                <a:r>
                  <a:rPr lang="en-US" sz="2400" u="sng" dirty="0"/>
                  <a:t>Keyed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, where the key is public, or </a:t>
                </a:r>
                <a:r>
                  <a:rPr lang="en-US" sz="2400" u="sng" dirty="0"/>
                  <a:t>unkeyed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23759"/>
                <a:ext cx="8229600" cy="3171216"/>
              </a:xfrm>
              <a:blipFill>
                <a:blip r:embed="rId2"/>
                <a:stretch>
                  <a:fillRect l="-154" t="-1594" b="-19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</a:t>
            </a:fld>
            <a:endParaRPr lang="en-US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 bwMode="auto">
              <a:xfrm>
                <a:off x="5174475" y="4518188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74475" y="4518188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rapezoid 6"/>
          <p:cNvSpPr/>
          <p:nvPr/>
        </p:nvSpPr>
        <p:spPr bwMode="auto">
          <a:xfrm flipH="1" flipV="1">
            <a:off x="5168802" y="4912266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5618378" y="4863406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8378" y="4863406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/>
              <p:cNvSpPr/>
              <p:nvPr/>
            </p:nvSpPr>
            <p:spPr bwMode="auto">
              <a:xfrm>
                <a:off x="5539120" y="5309752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39120" y="5309752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b="-588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9"/>
              <p:cNvSpPr/>
              <p:nvPr/>
            </p:nvSpPr>
            <p:spPr bwMode="auto">
              <a:xfrm>
                <a:off x="2823255" y="4532845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23255" y="4532845"/>
                <a:ext cx="1501454" cy="3794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rapezoid 10"/>
          <p:cNvSpPr/>
          <p:nvPr/>
        </p:nvSpPr>
        <p:spPr bwMode="auto">
          <a:xfrm flipH="1" flipV="1">
            <a:off x="2817582" y="4926923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3267158" y="4878063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7158" y="4878063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12"/>
              <p:cNvSpPr/>
              <p:nvPr/>
            </p:nvSpPr>
            <p:spPr bwMode="auto">
              <a:xfrm>
                <a:off x="3187900" y="5324409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87900" y="5324409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b="-588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/>
          <p:cNvSpPr txBox="1"/>
          <p:nvPr/>
        </p:nvSpPr>
        <p:spPr>
          <a:xfrm>
            <a:off x="2288389" y="495246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latin typeface="Cambria Math" panose="02040503050406030204" pitchFamily="18" charset="0"/>
              </a:rPr>
              <a:t>k</a:t>
            </a:r>
          </a:p>
        </p:txBody>
      </p:sp>
      <p:cxnSp>
        <p:nvCxnSpPr>
          <p:cNvPr id="16" name="Straight Arrow Connector 15"/>
          <p:cNvCxnSpPr>
            <a:stCxn id="14" idx="3"/>
            <a:endCxn id="11" idx="3"/>
          </p:cNvCxnSpPr>
          <p:nvPr/>
        </p:nvCxnSpPr>
        <p:spPr bwMode="auto">
          <a:xfrm flipV="1">
            <a:off x="2594883" y="5121888"/>
            <a:ext cx="402079" cy="152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72472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" grpId="0" uiExpand="1" build="p"/>
      <p:bldP spid="10" grpId="0" animBg="1"/>
      <p:bldP spid="11" grpId="0" animBg="1"/>
      <p:bldP spid="12" grpId="0"/>
      <p:bldP spid="13" grpId="0" animBg="1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Let be </a:t>
            </a:r>
            <a:r>
              <a:rPr lang="en-GB" altLang="en-US" sz="3200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3200" i="1" baseline="-2500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3200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, h</a:t>
            </a:r>
            <a:r>
              <a:rPr lang="en-GB" altLang="en-US" sz="3200" i="1" baseline="-2500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/>
              <a:t> be </a:t>
            </a:r>
            <a:r>
              <a:rPr lang="en-US" u="sng"/>
              <a:t>both</a:t>
            </a:r>
            <a:r>
              <a:rPr lang="en-US"/>
              <a:t> CRHF and OWF</a:t>
            </a:r>
          </a:p>
          <a:p>
            <a:r>
              <a:rPr lang="en-US"/>
              <a:t>Use them to construct:</a:t>
            </a:r>
          </a:p>
          <a:p>
            <a:pPr lvl="1"/>
            <a:r>
              <a:rPr lang="en-GB" altLang="en-US" sz="2800" i="1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800" i="1" baseline="-2500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CRHF</a:t>
            </a:r>
            <a:r>
              <a:rPr lang="en-US"/>
              <a:t> - CRHF but </a:t>
            </a:r>
            <a:r>
              <a:rPr lang="en-US" u="sng"/>
              <a:t>not</a:t>
            </a:r>
            <a:r>
              <a:rPr lang="en-US"/>
              <a:t> OWF</a:t>
            </a:r>
          </a:p>
          <a:p>
            <a:pPr lvl="1"/>
            <a:r>
              <a:rPr lang="en-GB" altLang="en-US" sz="2800" i="1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800" i="1" baseline="-2500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OWF</a:t>
            </a:r>
            <a:r>
              <a:rPr lang="en-US"/>
              <a:t>  - OWF but not CRHF</a:t>
            </a:r>
          </a:p>
          <a:p>
            <a:r>
              <a:rPr lang="en-US"/>
              <a:t>Solution:</a:t>
            </a:r>
          </a:p>
          <a:p>
            <a:pPr lvl="1"/>
            <a:r>
              <a:rPr lang="en-GB" altLang="en-US" sz="2800" i="1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800" i="1" baseline="-2500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CRHF</a:t>
            </a:r>
            <a:r>
              <a:rPr lang="en-GB" altLang="en-US" sz="2800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 =</a:t>
            </a:r>
            <a:endParaRPr lang="en-US"/>
          </a:p>
          <a:p>
            <a:pPr lvl="1"/>
            <a:r>
              <a:rPr lang="en-GB" altLang="en-US" sz="2800" i="1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800" i="1" baseline="-2500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OWF</a:t>
            </a:r>
            <a:r>
              <a:rPr lang="en-GB" altLang="en-US" sz="2800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 =</a:t>
            </a:r>
            <a:endParaRPr lang="en-US"/>
          </a:p>
          <a:p>
            <a:pPr marL="344487" lvl="1" indent="0">
              <a:buNone/>
            </a:pP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7A66FA-166B-454F-AF3E-C6BD5A86277D}" type="datetime1">
              <a:rPr lang="en-US" smtClean="0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101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39943"/>
                <a:ext cx="8686800" cy="4981575"/>
              </a:xfrm>
            </p:spPr>
            <p:txBody>
              <a:bodyPr/>
              <a:lstStyle/>
              <a:p>
                <a:r>
                  <a:rPr lang="en-US"/>
                  <a:t>Let be </a:t>
                </a:r>
                <a:r>
                  <a:rPr lang="en-GB" altLang="en-US" sz="3200" i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3200" i="1" baseline="-2500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GB" altLang="en-US" sz="3200" i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, h</a:t>
                </a:r>
                <a:r>
                  <a:rPr lang="en-GB" altLang="en-US" sz="3200" i="1" baseline="-2500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en-US"/>
                  <a:t> be </a:t>
                </a:r>
                <a:r>
                  <a:rPr lang="en-US" u="sng"/>
                  <a:t>both</a:t>
                </a:r>
                <a:r>
                  <a:rPr lang="en-US"/>
                  <a:t> CRHF and OWF</a:t>
                </a:r>
              </a:p>
              <a:p>
                <a:r>
                  <a:rPr lang="en-US"/>
                  <a:t>Use them to construct:</a:t>
                </a:r>
              </a:p>
              <a:p>
                <a:pPr lvl="1"/>
                <a:r>
                  <a:rPr lang="en-GB" altLang="en-US" sz="2800" i="1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CRHF</a:t>
                </a:r>
                <a:r>
                  <a:rPr lang="en-US"/>
                  <a:t> - CRHF but </a:t>
                </a:r>
                <a:r>
                  <a:rPr lang="en-US" u="sng"/>
                  <a:t>not</a:t>
                </a:r>
                <a:r>
                  <a:rPr lang="en-US"/>
                  <a:t> OWF</a:t>
                </a:r>
              </a:p>
              <a:p>
                <a:pPr lvl="1"/>
                <a:r>
                  <a:rPr lang="en-GB" altLang="en-US" sz="2800" i="1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OWF</a:t>
                </a:r>
                <a:r>
                  <a:rPr lang="en-US"/>
                  <a:t>  - OWF but not CRHF</a:t>
                </a:r>
              </a:p>
              <a:p>
                <a:r>
                  <a:rPr lang="en-US"/>
                  <a:t>One possible solution:</a:t>
                </a:r>
              </a:p>
              <a:p>
                <a:pPr lvl="1"/>
                <a:r>
                  <a:rPr lang="en-GB" altLang="en-US" sz="2800" i="1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CRHF</a:t>
                </a:r>
                <a:r>
                  <a:rPr lang="en-GB" altLang="en-US" sz="2800" i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 (m)= {1||m if |m|=n,  0||h</a:t>
                </a:r>
                <a:r>
                  <a:rPr lang="en-GB" altLang="en-US" sz="2800" i="1" baseline="-2500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GB" altLang="en-US" sz="2800" i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(m) otherwise }</a:t>
                </a:r>
                <a:endParaRPr lang="en-US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8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h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𝑂𝑊𝐹</m:t>
                        </m:r>
                      </m:sub>
                    </m:sSub>
                    <m:d>
                      <m:dPr>
                        <m:ctrlPr>
                          <a:rPr lang="en-GB" altLang="en-US" sz="28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𝑚</m:t>
                        </m:r>
                      </m:e>
                    </m:d>
                    <m:r>
                      <a:rPr lang="en-US" altLang="en-US" sz="2800" b="0" i="1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𝑛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en-US" sz="280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altLang="en-US" sz="280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1..</m:t>
                                        </m:r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⨁</m:t>
                                    </m:r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𝑚</m:t>
                                    </m:r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′</m:t>
                                    </m:r>
                                  </m:e>
                                </m:d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1..</m:t>
                                </m:r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||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′</m:t>
                            </m:r>
                          </m:e>
                        </m:eqArr>
                      </m:e>
                    </m:d>
                  </m:oMath>
                </a14:m>
                <a:endParaRPr lang="en-GB" altLang="en-US" sz="2800" i="1">
                  <a:solidFill>
                    <a:srgbClr val="006633"/>
                  </a:solidFill>
                  <a:latin typeface="Times New Roman" pitchFamily="18" charset="0"/>
                  <a:cs typeface="Times New Roman" pitchFamily="18" charset="0"/>
                  <a:sym typeface="Symbol" panose="05050102010706020507" pitchFamily="18" charset="2"/>
                </a:endParaRPr>
              </a:p>
              <a:p>
                <a:pPr marL="344487" lvl="1" indent="0">
                  <a:buNone/>
                </a:pPr>
                <a:endParaRPr lang="en-US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39943"/>
                <a:ext cx="8686800" cy="4981575"/>
              </a:xfrm>
              <a:blipFill>
                <a:blip r:embed="rId2"/>
                <a:stretch>
                  <a:fillRect l="-561" t="-1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7A66FA-166B-454F-AF3E-C6BD5A86277D}" type="datetime1">
              <a:rPr lang="en-US" smtClean="0"/>
              <a:pPr>
                <a:defRPr/>
              </a:pPr>
              <a:t>2/22/21</a:t>
            </a:fld>
            <a:endParaRPr lang="en-US" alt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99662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6" name="Oval 25"/>
              <p:cNvSpPr/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6" name="Oval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Oval 24"/>
              <p:cNvSpPr/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5" name="Oval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8370" name="Picture 2" descr="Image result for one-way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829" y="1461208"/>
            <a:ext cx="1310901" cy="65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32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79412" y="2978459"/>
            <a:ext cx="8432894" cy="3127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b="1">
                <a:solidFill>
                  <a:srgbClr val="0000FF"/>
                </a:solidFill>
              </a:rPr>
              <a:t>One-way function (</a:t>
            </a:r>
            <a:r>
              <a:rPr lang="en-GB" altLang="en-US" sz="2400">
                <a:solidFill>
                  <a:srgbClr val="0000FF"/>
                </a:solidFill>
              </a:rPr>
              <a:t>aka</a:t>
            </a:r>
            <a:r>
              <a:rPr lang="en-GB" altLang="en-US" sz="2400" b="1">
                <a:solidFill>
                  <a:srgbClr val="0000FF"/>
                </a:solidFill>
              </a:rPr>
              <a:t> preimage resistance)</a:t>
            </a:r>
            <a:r>
              <a:rPr lang="en-GB" altLang="en-US" sz="2400">
                <a:solidFill>
                  <a:srgbClr val="0000FF"/>
                </a:solidFill>
              </a:rPr>
              <a:t>: </a:t>
            </a:r>
            <a:br>
              <a:rPr lang="en-GB" altLang="en-US" sz="2400">
                <a:solidFill>
                  <a:srgbClr val="0000FF"/>
                </a:solidFill>
              </a:rPr>
            </a:br>
            <a:r>
              <a:rPr lang="en-GB" altLang="en-US" sz="2400"/>
              <a:t>given </a:t>
            </a:r>
            <a:r>
              <a:rPr lang="en-GB" altLang="en-US" sz="2400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h(x)</a:t>
            </a:r>
            <a:r>
              <a:rPr lang="en-GB" altLang="en-US" sz="2400" i="1"/>
              <a:t> </a:t>
            </a:r>
            <a:r>
              <a:rPr lang="en-GB" altLang="en-US" sz="2400"/>
              <a:t>for random </a:t>
            </a:r>
            <a:r>
              <a:rPr lang="en-GB" altLang="en-US" sz="2400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GB" altLang="en-US" sz="2400"/>
              <a:t> it is hard to find </a:t>
            </a:r>
            <a:r>
              <a:rPr lang="en-GB" altLang="en-US" sz="2400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/>
              <a:t>, </a:t>
            </a:r>
            <a:br>
              <a:rPr lang="en-GB" altLang="en-US" sz="2400"/>
            </a:br>
            <a:r>
              <a:rPr lang="en-GB" altLang="en-US" sz="2400"/>
              <a:t>or any </a:t>
            </a:r>
            <a:r>
              <a:rPr lang="en-GB" altLang="en-US" sz="2400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x' </a:t>
            </a:r>
            <a:r>
              <a:rPr lang="en-GB" altLang="en-US" sz="2400" err="1"/>
              <a:t>s.t.</a:t>
            </a:r>
            <a:r>
              <a:rPr lang="en-GB" altLang="en-US" sz="2400" i="1"/>
              <a:t> </a:t>
            </a:r>
            <a:r>
              <a:rPr lang="en-GB" altLang="en-US" sz="2400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h(x')=h(x)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b="1">
                <a:solidFill>
                  <a:srgbClr val="0000FF"/>
                </a:solidFill>
              </a:rPr>
              <a:t>One-time password authentication: 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/>
              <a:t>Select random </a:t>
            </a:r>
            <a:r>
              <a:rPr lang="en-GB" altLang="en-US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000"/>
              <a:t> : ‘one-time password’ (keep secret!)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/>
              <a:t>Validate using non-secret ‘one-time validation token’: </a:t>
            </a:r>
            <a:r>
              <a:rPr lang="en-GB" altLang="en-US" i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h(x)</a:t>
            </a:r>
            <a:endParaRPr lang="en-GB" altLang="en-US"/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/>
              <a:t>Extend to one-time public-key signatures… </a:t>
            </a: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50331" cy="77162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400" b="1" kern="0">
                <a:solidFill>
                  <a:srgbClr val="FF00FF"/>
                </a:solidFill>
              </a:rPr>
              <a:t>OWF Application: One-time PW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774143" y="1936376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774143" y="2268071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9836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ight Arrow 18"/>
          <p:cNvSpPr/>
          <p:nvPr/>
        </p:nvSpPr>
        <p:spPr bwMode="auto">
          <a:xfrm flipH="1">
            <a:off x="4761122" y="2365754"/>
            <a:ext cx="1344706" cy="565877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Hard</a:t>
            </a:r>
          </a:p>
        </p:txBody>
      </p:sp>
      <p:sp>
        <p:nvSpPr>
          <p:cNvPr id="20" name="Rounded Rectangle 19"/>
          <p:cNvSpPr/>
          <p:nvPr/>
        </p:nvSpPr>
        <p:spPr bwMode="auto">
          <a:xfrm>
            <a:off x="702192" y="1782390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21" name="Down Arrow 20"/>
          <p:cNvSpPr/>
          <p:nvPr/>
        </p:nvSpPr>
        <p:spPr bwMode="auto">
          <a:xfrm>
            <a:off x="1177322" y="220952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000" kern="0">
                    <a:cs typeface="Times New Roman" pitchFamily="18" charset="0"/>
                  </a:rPr>
                  <a:t>(or </a:t>
                </a:r>
                <a14:m>
                  <m:oMath xmlns:m="http://schemas.openxmlformats.org/officeDocument/2006/math">
                    <m:r>
                      <a:rPr lang="en-GB" altLang="en-US" sz="2000" i="1" kern="0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000" kern="0"/>
                  <a:t>)</a:t>
                </a: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blipFill>
                <a:blip r:embed="rId10"/>
                <a:stretch>
                  <a:fillRect l="-990" t="-10345" b="-4310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 bwMode="auto">
              <a:xfrm>
                <a:off x="484004" y="1200428"/>
                <a:ext cx="1736259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GB" altLang="en-US" kern="0">
                    <a:solidFill>
                      <a:schemeClr val="tx1"/>
                    </a:solidFill>
                    <a:cs typeface="Times New Roman" pitchFamily="18" charset="0"/>
                  </a:rPr>
                  <a:t> </a:t>
                </a:r>
                <a:r>
                  <a:rPr lang="en-GB" altLang="en-US" sz="1600" kern="0">
                    <a:solidFill>
                      <a:schemeClr val="tx1"/>
                    </a:solidFill>
                    <a:cs typeface="Times New Roman" pitchFamily="18" charset="0"/>
                  </a:rPr>
                  <a:t>(random </a:t>
                </a:r>
                <a14:m>
                  <m:oMath xmlns:m="http://schemas.openxmlformats.org/officeDocument/2006/math">
                    <m:r>
                      <a:rPr lang="en-GB" altLang="en-US" sz="1600" i="1" kern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kern="0"/>
                  <a:t>)</a:t>
                </a:r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84004" y="1200428"/>
                <a:ext cx="1736259" cy="339046"/>
              </a:xfrm>
              <a:prstGeom prst="rect">
                <a:avLst/>
              </a:prstGeom>
              <a:blipFill>
                <a:blip r:embed="rId11"/>
                <a:stretch>
                  <a:fillRect t="-12069" r="-1045" b="-2931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Down Arrow 23"/>
          <p:cNvSpPr/>
          <p:nvPr/>
        </p:nvSpPr>
        <p:spPr bwMode="auto">
          <a:xfrm>
            <a:off x="1177322" y="1599908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38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/>
              <a:t>Recall: Public Key Signatures 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3" y="3827115"/>
            <a:ext cx="8051800" cy="1576496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/>
              <a:t>Assuming </a:t>
            </a:r>
            <a:r>
              <a:rPr lang="en-US" altLang="en-US" sz="2400" b="1"/>
              <a:t>limitations: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000" b="1"/>
              <a:t>Knowledge limitations: </a:t>
            </a:r>
            <a:r>
              <a:rPr lang="en-US" altLang="en-US" sz="2000"/>
              <a:t>key </a:t>
            </a:r>
            <a:r>
              <a:rPr lang="en-US" altLang="he-IL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s </a:t>
            </a:r>
            <a:r>
              <a:rPr lang="en-US" altLang="en-US" sz="2000"/>
              <a:t>is secret (unknown to attacker)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000" b="1"/>
              <a:t>Resource limitations: </a:t>
            </a:r>
            <a:r>
              <a:rPr lang="en-US" altLang="en-US" sz="2000"/>
              <a:t>can’t find key </a:t>
            </a:r>
            <a:r>
              <a:rPr lang="en-US" altLang="he-IL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US" sz="2000"/>
              <a:t> by trying all keys</a:t>
            </a:r>
            <a:endParaRPr lang="en-US" altLang="he-IL" sz="2000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/>
              <a:t>Then attacker cannot forge signature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I.e., find `signature’ </a:t>
            </a:r>
            <a:r>
              <a:rPr lang="el-GR" altLang="he-IL" sz="20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en-US" sz="2000"/>
              <a:t> for unsigned-message </a:t>
            </a:r>
            <a:r>
              <a:rPr lang="en-US" altLang="he-IL" sz="2000" i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r>
              <a:rPr lang="en-US" altLang="en-US" sz="2000" err="1"/>
              <a:t>s.t.</a:t>
            </a:r>
            <a:r>
              <a:rPr lang="en-US" altLang="en-US" sz="2000"/>
              <a:t> </a:t>
            </a:r>
            <a:r>
              <a:rPr lang="en-US" altLang="he-IL" sz="2000" i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he-IL" sz="2000" i="1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2000" i="1" baseline="-2500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20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</a:t>
            </a:r>
            <a:r>
              <a:rPr lang="el-GR" altLang="he-IL" sz="20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σ</a:t>
            </a:r>
            <a:r>
              <a:rPr lang="en-US" altLang="he-IL" sz="20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)=OK</a:t>
            </a:r>
            <a:endParaRPr lang="en-US" altLang="en-US" sz="1600"/>
          </a:p>
        </p:txBody>
      </p: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2184870" y="3031822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  <a:t>Sign S</a:t>
            </a: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5263002" y="306534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  <a:t>Validate V</a:t>
            </a:r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>
            <a:off x="1942886" y="3299468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7" name="Line 7"/>
          <p:cNvSpPr>
            <a:spLocks noChangeShapeType="1"/>
          </p:cNvSpPr>
          <p:nvPr/>
        </p:nvSpPr>
        <p:spPr bwMode="auto">
          <a:xfrm>
            <a:off x="6504824" y="3331798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1187424" y="2956595"/>
            <a:ext cx="944232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39" name="Text Box 9"/>
          <p:cNvSpPr txBox="1">
            <a:spLocks noChangeArrowheads="1"/>
          </p:cNvSpPr>
          <p:nvPr/>
        </p:nvSpPr>
        <p:spPr bwMode="auto">
          <a:xfrm>
            <a:off x="6662897" y="3019356"/>
            <a:ext cx="178260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1800" i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if </a:t>
            </a:r>
            <a:r>
              <a:rPr lang="en-US" altLang="he-IL" sz="1800" i="1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baseline="-2500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</a:t>
            </a:r>
            <a:r>
              <a:rPr lang="el-GR" altLang="he-IL" sz="18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σ</a:t>
            </a:r>
            <a:r>
              <a:rPr lang="en-US" altLang="he-IL" sz="18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)=OK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 otherwise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3714695" y="2982525"/>
            <a:ext cx="1183080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m, </a:t>
            </a:r>
            <a:r>
              <a:rPr lang="el-GR" altLang="he-IL" sz="18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he-IL" sz="18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he-IL" sz="1800" i="1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baseline="-2500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41" name="Line 12"/>
          <p:cNvSpPr>
            <a:spLocks noChangeShapeType="1"/>
          </p:cNvSpPr>
          <p:nvPr/>
        </p:nvSpPr>
        <p:spPr bwMode="auto">
          <a:xfrm>
            <a:off x="5857124" y="290341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2" name="Line 12"/>
          <p:cNvSpPr>
            <a:spLocks noChangeShapeType="1"/>
          </p:cNvSpPr>
          <p:nvPr/>
        </p:nvSpPr>
        <p:spPr bwMode="auto">
          <a:xfrm>
            <a:off x="2765326" y="2869897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3" name="Text Box 14"/>
          <p:cNvSpPr txBox="1">
            <a:spLocks noChangeArrowheads="1"/>
          </p:cNvSpPr>
          <p:nvPr/>
        </p:nvSpPr>
        <p:spPr bwMode="auto">
          <a:xfrm>
            <a:off x="2395500" y="1972487"/>
            <a:ext cx="155337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  <a:t>Private signing</a:t>
            </a:r>
            <a:b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  <a:t>key s</a:t>
            </a:r>
          </a:p>
        </p:txBody>
      </p:sp>
      <p:sp>
        <p:nvSpPr>
          <p:cNvPr id="44" name="Line 6"/>
          <p:cNvSpPr>
            <a:spLocks noChangeShapeType="1"/>
          </p:cNvSpPr>
          <p:nvPr/>
        </p:nvSpPr>
        <p:spPr bwMode="auto">
          <a:xfrm>
            <a:off x="3430423" y="3328883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3906522" y="1084657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4243653" y="1864979"/>
            <a:ext cx="54027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s,v</a:t>
            </a:r>
            <a:r>
              <a:rPr lang="en-US" altLang="he-IL" sz="1800" i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277261" y="1012943"/>
            <a:ext cx="1367425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l, 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tap</a:t>
            </a:r>
          </a:p>
        </p:txBody>
      </p:sp>
      <p:cxnSp>
        <p:nvCxnSpPr>
          <p:cNvPr id="48" name="Elbow Connector 47"/>
          <p:cNvCxnSpPr>
            <a:stCxn id="47" idx="3"/>
            <a:endCxn id="45" idx="1"/>
          </p:cNvCxnSpPr>
          <p:nvPr/>
        </p:nvCxnSpPr>
        <p:spPr>
          <a:xfrm>
            <a:off x="3519083" y="1378365"/>
            <a:ext cx="387439" cy="33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5" idx="2"/>
          </p:cNvCxnSpPr>
          <p:nvPr/>
        </p:nvCxnSpPr>
        <p:spPr>
          <a:xfrm rot="5400000">
            <a:off x="4415697" y="1789495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1" idx="3"/>
          </p:cNvCxnSpPr>
          <p:nvPr/>
        </p:nvCxnSpPr>
        <p:spPr>
          <a:xfrm flipH="1">
            <a:off x="2905503" y="2212863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Box 14"/>
          <p:cNvSpPr txBox="1">
            <a:spLocks noChangeArrowheads="1"/>
          </p:cNvSpPr>
          <p:nvPr/>
        </p:nvSpPr>
        <p:spPr bwMode="auto">
          <a:xfrm>
            <a:off x="2666992" y="2564172"/>
            <a:ext cx="22608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627212" y="2212863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Box 14"/>
          <p:cNvSpPr txBox="1">
            <a:spLocks noChangeArrowheads="1"/>
          </p:cNvSpPr>
          <p:nvPr/>
        </p:nvSpPr>
        <p:spPr bwMode="auto">
          <a:xfrm>
            <a:off x="5737869" y="255215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54" name="Text Box 14"/>
          <p:cNvSpPr txBox="1">
            <a:spLocks noChangeArrowheads="1"/>
          </p:cNvSpPr>
          <p:nvPr/>
        </p:nvSpPr>
        <p:spPr bwMode="auto">
          <a:xfrm>
            <a:off x="5261802" y="1972487"/>
            <a:ext cx="173290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  <a:t>Public validation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>
                <a:latin typeface="Times New Roman" panose="02020603050405020304" pitchFamily="18" charset="0"/>
                <a:cs typeface="Times New Roman" panose="02020603050405020304" pitchFamily="18" charset="0"/>
              </a:rPr>
              <a:t>key v</a:t>
            </a:r>
          </a:p>
        </p:txBody>
      </p:sp>
    </p:spTree>
    <p:extLst>
      <p:ext uri="{BB962C8B-B14F-4D97-AF65-F5344CB8AC3E}">
        <p14:creationId xmlns:p14="http://schemas.microsoft.com/office/powerpoint/2010/main" val="8216227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85" name="Rounded Rectangle 58384"/>
          <p:cNvSpPr/>
          <p:nvPr/>
        </p:nvSpPr>
        <p:spPr bwMode="auto">
          <a:xfrm>
            <a:off x="1031130" y="3428158"/>
            <a:ext cx="7361775" cy="980382"/>
          </a:xfrm>
          <a:prstGeom prst="roundRect">
            <a:avLst/>
          </a:prstGeom>
          <a:solidFill>
            <a:srgbClr val="CC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/>
              <a:t>Key Generation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136142" y="845749"/>
                <a:ext cx="8432894" cy="53640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>
                    <a:solidFill>
                      <a:schemeClr val="tx1"/>
                    </a:solidFill>
                  </a:rPr>
                  <a:t>One-time signature scheme – </a:t>
                </a:r>
                <a:r>
                  <a:rPr lang="en-GB" altLang="en-US" sz="2400">
                    <a:solidFill>
                      <a:srgbClr val="FF0000"/>
                    </a:solidFill>
                  </a:rPr>
                  <a:t>for single bit </a:t>
                </a:r>
                <a:r>
                  <a:rPr lang="en-GB" altLang="en-US" sz="2400" i="1">
                    <a:solidFill>
                      <a:srgbClr val="FF0000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GB" altLang="en-US" sz="2400">
                    <a:solidFill>
                      <a:srgbClr val="FF0000"/>
                    </a:solidFill>
                  </a:rPr>
                  <a:t> message</a:t>
                </a:r>
                <a:r>
                  <a:rPr lang="en-GB" altLang="en-US" sz="2400">
                    <a:solidFill>
                      <a:schemeClr val="tx1"/>
                    </a:solidFill>
                  </a:rPr>
                  <a:t>: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>
                    <a:solidFill>
                      <a:schemeClr val="tx1"/>
                    </a:solidFill>
                  </a:rPr>
                  <a:t>Private key: </a:t>
                </a:r>
                <a:r>
                  <a:rPr lang="en-GB" altLang="en-US" sz="2000" u="sng">
                    <a:solidFill>
                      <a:schemeClr val="tx1"/>
                    </a:solidFill>
                  </a:rPr>
                  <a:t>two</a:t>
                </a:r>
                <a:r>
                  <a:rPr lang="en-GB" altLang="en-US" sz="2000">
                    <a:solidFill>
                      <a:schemeClr val="tx1"/>
                    </a:solidFill>
                  </a:rPr>
                  <a:t> random ‘one-time PWs’: </a:t>
                </a:r>
                <a:r>
                  <a:rPr lang="en-GB" altLang="en-US" sz="2000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baseline="-25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0 </a:t>
                </a:r>
                <a:r>
                  <a:rPr lang="en-GB" altLang="en-US" sz="2000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, s</a:t>
                </a:r>
                <a:r>
                  <a:rPr lang="en-GB" altLang="en-US" sz="2000" i="1" baseline="-25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GB" altLang="en-US" sz="2000">
                    <a:solidFill>
                      <a:schemeClr val="tx1"/>
                    </a:solidFill>
                  </a:rPr>
                  <a:t>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>
                    <a:solidFill>
                      <a:schemeClr val="tx1"/>
                    </a:solidFill>
                  </a:rPr>
                  <a:t>Public key: two strings </a:t>
                </a:r>
                <a:r>
                  <a:rPr lang="en-GB" altLang="en-US" sz="2000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baseline="-25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0</a:t>
                </a:r>
                <a:r>
                  <a:rPr lang="en-GB" altLang="en-US" sz="2000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=h(s</a:t>
                </a:r>
                <a:r>
                  <a:rPr lang="en-GB" altLang="en-US" sz="2000" i="1" baseline="-25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0</a:t>
                </a:r>
                <a:r>
                  <a:rPr lang="en-GB" altLang="en-US" sz="2000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), v</a:t>
                </a:r>
                <a:r>
                  <a:rPr lang="en-GB" altLang="en-US" sz="2000" i="1" baseline="-25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GB" altLang="en-US" sz="2000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=h(s</a:t>
                </a:r>
                <a:r>
                  <a:rPr lang="en-GB" altLang="en-US" sz="2000" i="1" baseline="-25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GB" altLang="en-US" sz="2000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endParaRPr lang="en-GB" altLang="en-US" sz="2000">
                  <a:solidFill>
                    <a:schemeClr val="tx1"/>
                  </a:solidFill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>
                    <a:solidFill>
                      <a:schemeClr val="tx1"/>
                    </a:solidFill>
                  </a:rPr>
                  <a:t>Signature: to sign bit </a:t>
                </a:r>
                <a:r>
                  <a:rPr lang="en-GB" altLang="en-US" sz="2000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b </a:t>
                </a:r>
                <a:r>
                  <a:rPr lang="en-GB" altLang="en-US" sz="2000">
                    <a:solidFill>
                      <a:schemeClr val="tx1"/>
                    </a:solidFill>
                  </a:rPr>
                  <a:t>send signature </a:t>
                </a:r>
                <a14:m>
                  <m:oMath xmlns:m="http://schemas.openxmlformats.org/officeDocument/2006/math">
                    <m:r>
                      <a:rPr lang="en-GB" altLang="en-US" sz="20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b>
                    </m:sSub>
                    <m:d>
                      <m:dPr>
                        <m:ctrlP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alt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en-US" altLang="en-US" sz="2000" b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>
                    <a:solidFill>
                      <a:schemeClr val="tx1"/>
                    </a:solidFill>
                  </a:rPr>
                  <a:t>Validate: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b>
                    </m:sSub>
                    <m:d>
                      <m:dPr>
                        <m:ctrlP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</m:t>
                        </m:r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𝑖𝑓</m:t>
                        </m:r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US" alt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d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0 </m:t>
                        </m:r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𝑒𝑙𝑠𝑒</m:t>
                        </m:r>
                      </m:e>
                    </m:d>
                  </m:oMath>
                </a14:m>
                <a:endParaRPr lang="en-US" altLang="en-US" sz="200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00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00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00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669925" lvl="2" indent="0" defTabSz="449263" eaLnBrk="1" hangingPunct="1">
                  <a:lnSpc>
                    <a:spcPct val="110000"/>
                  </a:lnSpc>
                  <a:spcBef>
                    <a:spcPts val="50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00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00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180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00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How to extend to a (one-time) signatures for </a:t>
                </a:r>
                <a:r>
                  <a:rPr lang="en-US" altLang="en-US" sz="200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any string ?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36142" y="845749"/>
                <a:ext cx="8432894" cy="5364034"/>
              </a:xfrm>
              <a:prstGeom prst="rect">
                <a:avLst/>
              </a:prstGeom>
              <a:blipFill>
                <a:blip r:embed="rId3"/>
                <a:stretch>
                  <a:fillRect t="-682" b="-56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82511" y="220320"/>
            <a:ext cx="8582025" cy="77162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400" b="1" kern="0">
                <a:solidFill>
                  <a:srgbClr val="FF00FF"/>
                </a:solidFill>
              </a:rPr>
              <a:t>OWF-based One-Time Signing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1430133" y="3816707"/>
            <a:ext cx="2354583" cy="3352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lvl="1"/>
            <a:r>
              <a:rPr lang="en-GB" altLang="en-US" kern="0">
                <a:cs typeface="Times New Roman" pitchFamily="18" charset="0"/>
              </a:rPr>
              <a:t>Private key: </a:t>
            </a:r>
            <a:r>
              <a:rPr lang="en-GB" altLang="en-US" i="1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GB" altLang="en-US" i="1" baseline="-25000">
                <a:latin typeface="Times New Roman" pitchFamily="18" charset="0"/>
                <a:cs typeface="Times New Roman" pitchFamily="18" charset="0"/>
              </a:rPr>
              <a:t>0 </a:t>
            </a:r>
            <a:r>
              <a:rPr lang="en-GB" altLang="en-US" i="1">
                <a:latin typeface="Times New Roman" pitchFamily="18" charset="0"/>
                <a:cs typeface="Times New Roman" pitchFamily="18" charset="0"/>
              </a:rPr>
              <a:t>, s</a:t>
            </a:r>
            <a:r>
              <a:rPr lang="en-GB" altLang="en-US" i="1" baseline="-2500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1600" kern="0">
                <a:cs typeface="Times New Roman" pitchFamily="18" charset="0"/>
                <a:sym typeface="Wingdings" panose="05000000000000000000" pitchFamily="2" charset="2"/>
              </a:rPr>
              <a:t> $</a:t>
            </a:r>
            <a:endParaRPr lang="en-GB" altLang="en-US" kern="0"/>
          </a:p>
        </p:txBody>
      </p:sp>
      <p:sp>
        <p:nvSpPr>
          <p:cNvPr id="27" name="Rectangle 26"/>
          <p:cNvSpPr/>
          <p:nvPr/>
        </p:nvSpPr>
        <p:spPr bwMode="auto">
          <a:xfrm>
            <a:off x="4770982" y="3793939"/>
            <a:ext cx="3214863" cy="3352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lvl="1"/>
            <a:r>
              <a:rPr lang="en-GB" altLang="en-US" kern="0">
                <a:cs typeface="Times New Roman" pitchFamily="18" charset="0"/>
              </a:rPr>
              <a:t>Public key:  </a:t>
            </a:r>
            <a:r>
              <a:rPr lang="en-GB" altLang="en-US" i="1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i="1" baseline="-2500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GB" altLang="en-US" i="1">
                <a:latin typeface="Times New Roman" pitchFamily="18" charset="0"/>
                <a:cs typeface="Times New Roman" pitchFamily="18" charset="0"/>
              </a:rPr>
              <a:t>=h(s</a:t>
            </a:r>
            <a:r>
              <a:rPr lang="en-GB" altLang="en-US" i="1" baseline="-2500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GB" altLang="en-US" i="1">
                <a:latin typeface="Times New Roman" pitchFamily="18" charset="0"/>
                <a:cs typeface="Times New Roman" pitchFamily="18" charset="0"/>
              </a:rPr>
              <a:t>), v</a:t>
            </a:r>
            <a:r>
              <a:rPr lang="en-GB" altLang="en-US" i="1" baseline="-2500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i="1">
                <a:latin typeface="Times New Roman" pitchFamily="18" charset="0"/>
                <a:cs typeface="Times New Roman" pitchFamily="18" charset="0"/>
              </a:rPr>
              <a:t>=h(s</a:t>
            </a:r>
            <a:r>
              <a:rPr lang="en-GB" altLang="en-US" i="1" baseline="-2500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i="1">
                <a:latin typeface="Times New Roman" pitchFamily="18" charset="0"/>
                <a:cs typeface="Times New Roman" pitchFamily="18" charset="0"/>
              </a:rPr>
              <a:t>)</a:t>
            </a:r>
            <a:endParaRPr lang="en-GB" altLang="en-US" ker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/>
              <p:cNvSpPr/>
              <p:nvPr/>
            </p:nvSpPr>
            <p:spPr bwMode="auto">
              <a:xfrm>
                <a:off x="1255696" y="4939651"/>
                <a:ext cx="2703459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>
                    <a:solidFill>
                      <a:schemeClr val="tx1"/>
                    </a:solidFill>
                    <a:cs typeface="Times New Roman" pitchFamily="18" charset="0"/>
                  </a:rPr>
                  <a:t>Sign: </a:t>
                </a:r>
                <a14:m>
                  <m:oMath xmlns:m="http://schemas.openxmlformats.org/officeDocument/2006/math">
                    <m:r>
                      <a:rPr lang="en-GB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b>
                    </m:sSub>
                    <m:d>
                      <m:dPr>
                        <m:ctrlP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en-GB" altLang="en-US" ker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255696" y="4939651"/>
                <a:ext cx="2703459" cy="339046"/>
              </a:xfrm>
              <a:prstGeom prst="rect">
                <a:avLst/>
              </a:prstGeom>
              <a:blipFill>
                <a:blip r:embed="rId4"/>
                <a:stretch>
                  <a:fillRect l="-1798" t="-15517" b="-2586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/>
          <p:cNvCxnSpPr>
            <a:endCxn id="28" idx="1"/>
          </p:cNvCxnSpPr>
          <p:nvPr/>
        </p:nvCxnSpPr>
        <p:spPr bwMode="auto">
          <a:xfrm>
            <a:off x="714150" y="5109174"/>
            <a:ext cx="54154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60554" y="4782266"/>
                <a:ext cx="3788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554" y="4782266"/>
                <a:ext cx="378886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/>
          <p:cNvCxnSpPr>
            <a:stCxn id="23" idx="2"/>
            <a:endCxn id="28" idx="0"/>
          </p:cNvCxnSpPr>
          <p:nvPr/>
        </p:nvCxnSpPr>
        <p:spPr bwMode="auto">
          <a:xfrm>
            <a:off x="2607425" y="4151939"/>
            <a:ext cx="1" cy="7877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369" name="Straight Arrow Connector 58368"/>
          <p:cNvCxnSpPr>
            <a:stCxn id="28" idx="3"/>
            <a:endCxn id="36" idx="1"/>
          </p:cNvCxnSpPr>
          <p:nvPr/>
        </p:nvCxnSpPr>
        <p:spPr bwMode="auto">
          <a:xfrm>
            <a:off x="3959155" y="5109174"/>
            <a:ext cx="131200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371" name="Rectangle 58370"/>
              <p:cNvSpPr/>
              <p:nvPr/>
            </p:nvSpPr>
            <p:spPr>
              <a:xfrm>
                <a:off x="4131410" y="4747410"/>
                <a:ext cx="90723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8371" name="Rectangle 5837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1410" y="4747410"/>
                <a:ext cx="907235" cy="369332"/>
              </a:xfrm>
              <a:prstGeom prst="rect">
                <a:avLst/>
              </a:prstGeom>
              <a:blipFill>
                <a:blip r:embed="rId6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 35"/>
              <p:cNvSpPr/>
              <p:nvPr/>
            </p:nvSpPr>
            <p:spPr bwMode="auto">
              <a:xfrm>
                <a:off x="5271157" y="4939651"/>
                <a:ext cx="2214514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>
                    <a:solidFill>
                      <a:schemeClr val="tx1"/>
                    </a:solidFill>
                    <a:cs typeface="Times New Roman" pitchFamily="18" charset="0"/>
                  </a:rPr>
                  <a:t>Verify: is </a:t>
                </a:r>
                <a:r>
                  <a:rPr lang="en-GB" altLang="en-US" i="1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i="1" baseline="-2500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GB" altLang="en-US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=h(</a:t>
                </a:r>
                <a14:m>
                  <m:oMath xmlns:m="http://schemas.openxmlformats.org/officeDocument/2006/math">
                    <m:r>
                      <a:rPr lang="en-GB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i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 </a:t>
                </a:r>
                <a:r>
                  <a:rPr lang="en-US" altLang="en-US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?</a:t>
                </a:r>
              </a:p>
            </p:txBody>
          </p:sp>
        </mc:Choice>
        <mc:Fallback xmlns="">
          <p:sp>
            <p:nvSpPr>
              <p:cNvPr id="36" name="Rectangle 3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71157" y="4939651"/>
                <a:ext cx="2214514" cy="339046"/>
              </a:xfrm>
              <a:prstGeom prst="rect">
                <a:avLst/>
              </a:prstGeom>
              <a:blipFill>
                <a:blip r:embed="rId7"/>
                <a:stretch>
                  <a:fillRect l="-2192" t="-10345" b="-2931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/>
          <p:cNvCxnSpPr>
            <a:stCxn id="27" idx="2"/>
            <a:endCxn id="36" idx="0"/>
          </p:cNvCxnSpPr>
          <p:nvPr/>
        </p:nvCxnSpPr>
        <p:spPr bwMode="auto">
          <a:xfrm>
            <a:off x="6378414" y="4129171"/>
            <a:ext cx="0" cy="81048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Straight Arrow Connector 40"/>
          <p:cNvCxnSpPr>
            <a:stCxn id="36" idx="3"/>
          </p:cNvCxnSpPr>
          <p:nvPr/>
        </p:nvCxnSpPr>
        <p:spPr bwMode="auto">
          <a:xfrm>
            <a:off x="7485671" y="5109174"/>
            <a:ext cx="907234" cy="75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/>
              <p:cNvSpPr/>
              <p:nvPr/>
            </p:nvSpPr>
            <p:spPr>
              <a:xfrm>
                <a:off x="7561632" y="5095522"/>
                <a:ext cx="127195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𝑌𝑒𝑠</m:t>
                    </m:r>
                  </m:oMath>
                </a14:m>
                <a:r>
                  <a:rPr lang="en-US">
                    <a:solidFill>
                      <a:schemeClr val="tx1"/>
                    </a:solidFill>
                    <a:sym typeface="Wingdings" panose="05000000000000000000" pitchFamily="2" charset="2"/>
                  </a:rPr>
                  <a:t>Valid</a:t>
                </a:r>
              </a:p>
            </p:txBody>
          </p:sp>
        </mc:Choice>
        <mc:Fallback xmlns="">
          <p:sp>
            <p:nvSpPr>
              <p:cNvPr id="42" name="Rectangle 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1632" y="5095522"/>
                <a:ext cx="1271951" cy="369332"/>
              </a:xfrm>
              <a:prstGeom prst="rect">
                <a:avLst/>
              </a:prstGeom>
              <a:blipFill>
                <a:blip r:embed="rId8"/>
                <a:stretch>
                  <a:fillRect t="-10000" r="-3828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647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35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136142" y="945161"/>
                <a:ext cx="8432894" cy="53006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One-time signature – for FIL </a:t>
                </a:r>
                <a:r>
                  <a:rPr lang="en-GB" altLang="en-US" sz="2400" b="1" dirty="0"/>
                  <a:t>string</a:t>
                </a:r>
                <a:r>
                  <a:rPr lang="en-GB" altLang="en-US" sz="2400" dirty="0"/>
                  <a:t> </a:t>
                </a:r>
                <a14:m>
                  <m:oMath xmlns:m="http://schemas.openxmlformats.org/officeDocument/2006/math">
                    <m:r>
                      <a:rPr lang="en-GB" altLang="en-US" sz="2400" i="1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𝑑</m:t>
                    </m:r>
                    <m:r>
                      <a:rPr lang="en-GB" altLang="en-US" sz="2400" i="1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∈</m:t>
                    </m:r>
                    <m:sSup>
                      <m:sSupPr>
                        <m:ctrlPr>
                          <a:rPr lang="en-GB" altLang="en-US" sz="2400" i="1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400" i="1" dirty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altLang="en-US" sz="2400" i="1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𝑙</m:t>
                        </m:r>
                      </m:sup>
                    </m:sSup>
                  </m:oMath>
                </a14:m>
                <a:r>
                  <a:rPr lang="en-GB" altLang="en-US" sz="24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dirty="0"/>
                  <a:t> (of </a:t>
                </a:r>
                <a:r>
                  <a:rPr lang="en-GB" altLang="en-US" sz="24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l</a:t>
                </a:r>
                <a:r>
                  <a:rPr lang="en-GB" altLang="en-US" sz="2400" dirty="0"/>
                  <a:t> bits):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Private key: </a:t>
                </a:r>
                <a:r>
                  <a:rPr lang="en-GB" altLang="en-US" sz="20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2l</a:t>
                </a:r>
                <a:r>
                  <a:rPr lang="en-GB" altLang="en-US" sz="2000" dirty="0"/>
                  <a:t> random ‘one-time PWs’: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alt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  <m:sup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1,…,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b>
                      <m:sup/>
                    </m:sSubSup>
                  </m:oMath>
                </a14:m>
                <a:endParaRPr lang="en-GB" altLang="en-US" sz="20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Public key: </a:t>
                </a:r>
                <a:r>
                  <a:rPr lang="en-GB" altLang="en-US" sz="20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2l</a:t>
                </a:r>
                <a:r>
                  <a:rPr lang="en-GB" altLang="en-US" sz="2000" dirty="0"/>
                  <a:t> strings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p>
                                </m:sSubSup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1,…,</m:t>
                                </m:r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b>
                          <m:sup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lang="en-GB" alt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  <m:sup/>
                    </m:sSubSup>
                    <m:r>
                      <a:rPr lang="en-US" alt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  <m:sup/>
                        </m:sSubSup>
                      </m:e>
                    </m:d>
                  </m:oMath>
                </a14:m>
                <a:endParaRPr lang="en-GB" altLang="en-US" sz="20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Signature of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altLang="en-US" sz="20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000" dirty="0"/>
                  <a:t>is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  <m:sup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(1)…</m:t>
                        </m:r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sub>
                            </m:sSub>
                          </m:sub>
                          <m:sup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US" altLang="en-US" sz="2000" dirty="0"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Validate: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𝑖𝑓</m:t>
                        </m:r>
                        <m:d>
                          <m:dPr>
                            <m:ctrlPr>
                              <a:rPr lang="en-US" alt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∀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  <m:sup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)=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0 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𝑒𝑙𝑠𝑒</m:t>
                        </m:r>
                      </m:e>
                    </m:d>
                  </m:oMath>
                </a14:m>
                <a:endParaRPr lang="en-US" altLang="en-US" sz="2000" dirty="0">
                  <a:ea typeface="Cambria Math" panose="02040503050406030204" pitchFamily="18" charset="0"/>
                </a:endParaRP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8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4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800" dirty="0"/>
              </a:p>
              <a:p>
                <a:pPr marL="342900" lvl="1" indent="0" defTabSz="449263" eaLnBrk="1" hangingPunct="1">
                  <a:lnSpc>
                    <a:spcPct val="110000"/>
                  </a:lnSpc>
                  <a:spcBef>
                    <a:spcPts val="50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br>
                  <a:rPr lang="en-GB" altLang="en-US" sz="2800" dirty="0"/>
                </a:br>
                <a:br>
                  <a:rPr lang="en-GB" altLang="en-US" sz="2800" dirty="0"/>
                </a:br>
                <a:r>
                  <a:rPr lang="en-GB" altLang="en-US" sz="2000" dirty="0"/>
                  <a:t>How to extend to one-time-sign any message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</m:t>
                    </m:r>
                    <m:r>
                      <a:rPr lang="en-GB" altLang="en-US" sz="2000" i="1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∈</m:t>
                    </m:r>
                    <m:sSup>
                      <m:sSupPr>
                        <m:ctrlPr>
                          <a:rPr lang="en-GB" altLang="en-US" sz="2000" i="1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altLang="en-US" sz="2000" i="1" dirty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i="1" dirty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altLang="en-US" sz="2000" b="0" i="1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GB" altLang="en-US" sz="2000" dirty="0"/>
                  <a:t> ? 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36142" y="945161"/>
                <a:ext cx="8432894" cy="5300619"/>
              </a:xfrm>
              <a:prstGeom prst="rect">
                <a:avLst/>
              </a:prstGeom>
              <a:blipFill>
                <a:blip r:embed="rId3"/>
                <a:stretch>
                  <a:fillRect t="-690" r="-578" b="-103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67422" y="149823"/>
            <a:ext cx="8591752" cy="77162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400" b="1" kern="0">
                <a:solidFill>
                  <a:srgbClr val="FF00FF"/>
                </a:solidFill>
              </a:rPr>
              <a:t>FIL One-Time Signing</a:t>
            </a:r>
          </a:p>
        </p:txBody>
      </p:sp>
      <p:sp>
        <p:nvSpPr>
          <p:cNvPr id="26" name="Rounded Rectangle 31">
            <a:extLst>
              <a:ext uri="{FF2B5EF4-FFF2-40B4-BE49-F238E27FC236}">
                <a16:creationId xmlns:a16="http://schemas.microsoft.com/office/drawing/2014/main" id="{259714D2-507A-4F49-B827-8CBE3DD16217}"/>
              </a:ext>
            </a:extLst>
          </p:cNvPr>
          <p:cNvSpPr/>
          <p:nvPr/>
        </p:nvSpPr>
        <p:spPr bwMode="auto">
          <a:xfrm>
            <a:off x="582506" y="3473604"/>
            <a:ext cx="8188632" cy="1120310"/>
          </a:xfrm>
          <a:prstGeom prst="roundRect">
            <a:avLst/>
          </a:prstGeom>
          <a:solidFill>
            <a:srgbClr val="CC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/>
              <a:t>Key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0624E9F-4B69-4D71-AF7C-CB1800752573}"/>
                  </a:ext>
                </a:extLst>
              </p:cNvPr>
              <p:cNvSpPr/>
              <p:nvPr/>
            </p:nvSpPr>
            <p:spPr bwMode="auto">
              <a:xfrm>
                <a:off x="673379" y="3861996"/>
                <a:ext cx="3354004" cy="6430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Private key: </a:t>
                </a:r>
                <a14:m>
                  <m:oMath xmlns:m="http://schemas.openxmlformats.org/officeDocument/2006/math"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en-US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US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p>
                                </m:sSubSup>
                              </m:e>
                            </m:d>
                          </m:e>
                          <m:sub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sub>
                          <m:sup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1,…,</m:t>
                                </m:r>
                                <m: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bSup>
                      </m:e>
                      <m:sub>
                        <m:r>
                          <a:rPr lang="en-US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</m:sub>
                      <m:sup>
                        <m:r>
                          <a:rPr lang="en-US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lang="en-GB" altLang="en-US" sz="1400" kern="0" dirty="0">
                    <a:solidFill>
                      <a:schemeClr val="tx1"/>
                    </a:solidFill>
                    <a:cs typeface="Times New Roman" pitchFamily="18" charset="0"/>
                    <a:sym typeface="Wingdings" panose="05000000000000000000" pitchFamily="2" charset="2"/>
                  </a:rPr>
                  <a:t> $</a:t>
                </a:r>
                <a:endParaRPr lang="en-GB" altLang="en-US" sz="2000" kern="0" dirty="0"/>
              </a:p>
            </p:txBody>
          </p:sp>
        </mc:Choice>
        <mc:Fallback xmlns="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0624E9F-4B69-4D71-AF7C-CB18007525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3379" y="3861996"/>
                <a:ext cx="3354004" cy="643052"/>
              </a:xfrm>
              <a:prstGeom prst="rect">
                <a:avLst/>
              </a:prstGeom>
              <a:blipFill>
                <a:blip r:embed="rId4"/>
                <a:stretch>
                  <a:fillRect l="-1266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45156F32-22FB-4C2A-8590-1B68DB37D320}"/>
                  </a:ext>
                </a:extLst>
              </p:cNvPr>
              <p:cNvSpPr/>
              <p:nvPr/>
            </p:nvSpPr>
            <p:spPr bwMode="auto">
              <a:xfrm>
                <a:off x="4164363" y="3861996"/>
                <a:ext cx="4541653" cy="64036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Public key:</a:t>
                </a:r>
                <a:r>
                  <a:rPr lang="en-GB" altLang="en-US" kern="0" dirty="0">
                    <a:cs typeface="Times New Roman" pitchFamily="18" charset="0"/>
                  </a:rPr>
                  <a:t> </a:t>
                </a:r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alt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en-US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p>
                                </m:sSubSup>
                              </m:e>
                            </m:d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sub>
                          <m:sup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1,…,</m:t>
                                </m:r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bSup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,</m:t>
                    </m:r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r>
                      <a:rPr lang="en-US" altLang="en-U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  <m:sup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</m:e>
                    </m:d>
                  </m:oMath>
                </a14:m>
                <a:endParaRPr lang="en-GB" altLang="en-US" kern="0" dirty="0"/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45156F32-22FB-4C2A-8590-1B68DB37D3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164363" y="3861996"/>
                <a:ext cx="4541653" cy="640369"/>
              </a:xfrm>
              <a:prstGeom prst="rect">
                <a:avLst/>
              </a:prstGeom>
              <a:blipFill>
                <a:blip r:embed="rId5"/>
                <a:stretch>
                  <a:fillRect l="-937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BC749A97-A0E8-4E74-B198-791DFC4110AF}"/>
                  </a:ext>
                </a:extLst>
              </p:cNvPr>
              <p:cNvSpPr/>
              <p:nvPr/>
            </p:nvSpPr>
            <p:spPr bwMode="auto">
              <a:xfrm>
                <a:off x="884348" y="5133694"/>
                <a:ext cx="3143036" cy="460607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Sign: </a:t>
                </a:r>
                <a14:m>
                  <m:oMath xmlns:m="http://schemas.openxmlformats.org/officeDocument/2006/math">
                    <m:r>
                      <a:rPr lang="en-GB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  <m:sup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p>
                        </m:sSubSup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  <m:sSubSup>
                          <m:sSubSupPr>
                            <m:ctrlP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sub>
                            </m:sSub>
                          </m:sub>
                          <m:sup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sup>
                        </m:sSubSup>
                      </m:e>
                    </m:d>
                  </m:oMath>
                </a14:m>
                <a:endParaRPr lang="en-GB" altLang="en-US" kern="0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BC749A97-A0E8-4E74-B198-791DFC4110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84348" y="5133694"/>
                <a:ext cx="3143036" cy="460607"/>
              </a:xfrm>
              <a:prstGeom prst="rect">
                <a:avLst/>
              </a:prstGeom>
              <a:blipFill>
                <a:blip r:embed="rId6"/>
                <a:stretch>
                  <a:fillRect l="-1351" b="-769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1DBFDDA-AE2A-4D18-9E09-C591A85C85EB}"/>
              </a:ext>
            </a:extLst>
          </p:cNvPr>
          <p:cNvCxnSpPr>
            <a:cxnSpLocks/>
            <a:endCxn id="29" idx="1"/>
          </p:cNvCxnSpPr>
          <p:nvPr/>
        </p:nvCxnSpPr>
        <p:spPr bwMode="auto">
          <a:xfrm>
            <a:off x="457200" y="5363997"/>
            <a:ext cx="427148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E56A8D9-A22B-4585-9081-F42299E19EF7}"/>
                  </a:ext>
                </a:extLst>
              </p:cNvPr>
              <p:cNvSpPr txBox="1"/>
              <p:nvPr/>
            </p:nvSpPr>
            <p:spPr>
              <a:xfrm>
                <a:off x="442975" y="5026490"/>
                <a:ext cx="3891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E56A8D9-A22B-4585-9081-F42299E19E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975" y="5026490"/>
                <a:ext cx="389144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2779A79-0AC5-476E-965C-D6AA44CC89C7}"/>
              </a:ext>
            </a:extLst>
          </p:cNvPr>
          <p:cNvCxnSpPr>
            <a:cxnSpLocks/>
            <a:stCxn id="27" idx="2"/>
          </p:cNvCxnSpPr>
          <p:nvPr/>
        </p:nvCxnSpPr>
        <p:spPr bwMode="auto">
          <a:xfrm>
            <a:off x="2350381" y="4505048"/>
            <a:ext cx="0" cy="62754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01761D4-C6D4-4C3B-A91B-C7C462E188D4}"/>
              </a:ext>
            </a:extLst>
          </p:cNvPr>
          <p:cNvCxnSpPr>
            <a:cxnSpLocks/>
            <a:stCxn id="29" idx="3"/>
            <a:endCxn id="48" idx="1"/>
          </p:cNvCxnSpPr>
          <p:nvPr/>
        </p:nvCxnSpPr>
        <p:spPr bwMode="auto">
          <a:xfrm>
            <a:off x="4027384" y="5363998"/>
            <a:ext cx="1271584" cy="3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37EA0603-A7E9-4F0D-AECD-035DB6EE8F96}"/>
                  </a:ext>
                </a:extLst>
              </p:cNvPr>
              <p:cNvSpPr/>
              <p:nvPr/>
            </p:nvSpPr>
            <p:spPr>
              <a:xfrm>
                <a:off x="2065420" y="4669293"/>
                <a:ext cx="36093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37EA0603-A7E9-4F0D-AECD-035DB6EE8F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5420" y="4669293"/>
                <a:ext cx="360933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400EB605-543C-49F7-A566-51C93DEE8E23}"/>
                  </a:ext>
                </a:extLst>
              </p:cNvPr>
              <p:cNvSpPr/>
              <p:nvPr/>
            </p:nvSpPr>
            <p:spPr bwMode="auto">
              <a:xfrm>
                <a:off x="5298968" y="5141597"/>
                <a:ext cx="2562141" cy="45160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Verify: is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GB" altLang="en-US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=h(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altLang="en-US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 </a:t>
                </a:r>
                <a:r>
                  <a:rPr lang="en-US" altLang="en-US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?</a:t>
                </a:r>
                <a:endParaRPr lang="en-US" alt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400EB605-543C-49F7-A566-51C93DEE8E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98968" y="5141597"/>
                <a:ext cx="2562141" cy="451602"/>
              </a:xfrm>
              <a:prstGeom prst="rect">
                <a:avLst/>
              </a:prstGeom>
              <a:blipFill>
                <a:blip r:embed="rId9"/>
                <a:stretch>
                  <a:fillRect l="-1655" b="-779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20A13C8-5408-4CE4-980F-0A6A23C8080A}"/>
              </a:ext>
            </a:extLst>
          </p:cNvPr>
          <p:cNvCxnSpPr>
            <a:cxnSpLocks/>
            <a:stCxn id="28" idx="2"/>
          </p:cNvCxnSpPr>
          <p:nvPr/>
        </p:nvCxnSpPr>
        <p:spPr bwMode="auto">
          <a:xfrm flipH="1">
            <a:off x="6435189" y="4502365"/>
            <a:ext cx="1" cy="63022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DF82884-AD5F-4669-8BDA-5366F0847947}"/>
              </a:ext>
            </a:extLst>
          </p:cNvPr>
          <p:cNvCxnSpPr>
            <a:cxnSpLocks/>
            <a:stCxn id="48" idx="3"/>
          </p:cNvCxnSpPr>
          <p:nvPr/>
        </p:nvCxnSpPr>
        <p:spPr bwMode="auto">
          <a:xfrm>
            <a:off x="7861109" y="5367398"/>
            <a:ext cx="707927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FEE807B-5AFC-4794-B653-99766FDA5606}"/>
                  </a:ext>
                </a:extLst>
              </p:cNvPr>
              <p:cNvSpPr/>
              <p:nvPr/>
            </p:nvSpPr>
            <p:spPr>
              <a:xfrm>
                <a:off x="7867872" y="5360936"/>
                <a:ext cx="62747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𝑌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/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FEE807B-5AFC-4794-B653-99766FDA56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872" y="5360936"/>
                <a:ext cx="627479" cy="338554"/>
              </a:xfrm>
              <a:prstGeom prst="rect">
                <a:avLst/>
              </a:prstGeom>
              <a:blipFill>
                <a:blip r:embed="rId10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2035B07D-4981-4416-A905-C65E278B509E}"/>
                  </a:ext>
                </a:extLst>
              </p:cNvPr>
              <p:cNvSpPr/>
              <p:nvPr/>
            </p:nvSpPr>
            <p:spPr>
              <a:xfrm>
                <a:off x="4468757" y="5000698"/>
                <a:ext cx="61600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GB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2035B07D-4981-4416-A905-C65E278B50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8757" y="5000698"/>
                <a:ext cx="616002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C3711C7-B61A-4829-9619-4B6CC33EAC06}"/>
                  </a:ext>
                </a:extLst>
              </p:cNvPr>
              <p:cNvSpPr/>
              <p:nvPr/>
            </p:nvSpPr>
            <p:spPr>
              <a:xfrm>
                <a:off x="6054636" y="4666525"/>
                <a:ext cx="38055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C3711C7-B61A-4829-9619-4B6CC33EAC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4636" y="4666525"/>
                <a:ext cx="380553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968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-218364" y="945161"/>
                <a:ext cx="9226222" cy="483869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One-time signature – for </a:t>
                </a:r>
                <a:r>
                  <a:rPr lang="en-GB" altLang="en-US" sz="2400" b="1" dirty="0">
                    <a:solidFill>
                      <a:srgbClr val="0000FF"/>
                    </a:solidFill>
                  </a:rPr>
                  <a:t>arbitrary-length</a:t>
                </a:r>
                <a:r>
                  <a:rPr lang="en-GB" altLang="en-US" sz="2400" dirty="0">
                    <a:solidFill>
                      <a:srgbClr val="0000F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400" b="0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</m:t>
                    </m:r>
                    <m:r>
                      <a:rPr lang="en-GB" altLang="en-US" sz="2400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∈</m:t>
                    </m:r>
                    <m:sSup>
                      <m:sSupPr>
                        <m:ctrlPr>
                          <a:rPr lang="en-GB" altLang="en-US" sz="2400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altLang="en-US" sz="2400" i="1" dirty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400" i="1" dirty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altLang="en-US" sz="2400" b="0" i="1" dirty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GB" altLang="en-US" sz="2400" dirty="0"/>
                  <a:t>:</a:t>
                </a:r>
              </a:p>
              <a:p>
                <a:pPr marL="1338263" lvl="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Private key </a:t>
                </a:r>
                <a14:m>
                  <m:oMath xmlns:m="http://schemas.openxmlformats.org/officeDocument/2006/math">
                    <m:r>
                      <a:rPr lang="en-US" alt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altLang="en-US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  <m:sup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1,…,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b>
                      <m:sup/>
                    </m:sSubSup>
                  </m:oMath>
                </a14:m>
                <a:endParaRPr lang="en-GB" altLang="en-US" sz="1800" dirty="0"/>
              </a:p>
              <a:p>
                <a:pPr marL="1338263" lvl="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Public key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US" alt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p>
                                </m:sSubSup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b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1,…,</m:t>
                                </m:r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b>
                          <m:sup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lang="en-GB" altLang="en-US" sz="18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  <m:sup/>
                    </m:sSubSup>
                    <m:r>
                      <a:rPr lang="en-US" altLang="en-US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b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  <m:sup/>
                        </m:sSubSup>
                      </m:e>
                    </m:d>
                  </m:oMath>
                </a14:m>
                <a:endParaRPr lang="en-GB" altLang="en-US" sz="18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>
                    <a:solidFill>
                      <a:srgbClr val="0000FF"/>
                    </a:solidFill>
                  </a:rPr>
                  <a:t>Use </a:t>
                </a:r>
                <a:r>
                  <a:rPr lang="en-GB" altLang="en-US" sz="2000" u="sng" dirty="0">
                    <a:solidFill>
                      <a:srgbClr val="0000FF"/>
                    </a:solidFill>
                  </a:rPr>
                  <a:t>also </a:t>
                </a:r>
                <a:r>
                  <a:rPr lang="en-GB" altLang="en-US" sz="2000" dirty="0">
                    <a:solidFill>
                      <a:srgbClr val="0000FF"/>
                    </a:solidFill>
                  </a:rPr>
                  <a:t>a CRHF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altLang="en-US" sz="20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GB" altLang="en-US" sz="2000" dirty="0">
                    <a:solidFill>
                      <a:srgbClr val="0000FF"/>
                    </a:solidFill>
                  </a:rPr>
                  <a:t>: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altLang="en-US" sz="2000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altLang="en-US" sz="2000" i="1" dirty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i="1" dirty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altLang="en-US" sz="2000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∗</m:t>
                        </m:r>
                      </m:sup>
                    </m:sSup>
                    <m:r>
                      <a:rPr lang="en-US" altLang="en-US" sz="2000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→</m:t>
                    </m:r>
                    <m:sSup>
                      <m:sSupPr>
                        <m:ctrlPr>
                          <a:rPr lang="en-GB" altLang="en-US" sz="2000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altLang="en-US" sz="2000" i="1" dirty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i="1" dirty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altLang="en-US" sz="2000" b="0" i="1" dirty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𝑙</m:t>
                        </m:r>
                      </m:sup>
                    </m:sSup>
                  </m:oMath>
                </a14:m>
                <a:endParaRPr lang="en-GB" altLang="en-US" sz="20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Signature of </a:t>
                </a:r>
                <a14:m>
                  <m:oMath xmlns:m="http://schemas.openxmlformats.org/officeDocument/2006/math">
                    <m:r>
                      <a:rPr lang="en-US" alt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altLang="en-US" sz="20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000" dirty="0"/>
                  <a:t>is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r>
                          <a:rPr lang="en-US" altLang="en-US" sz="20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′(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(1)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a:rPr lang="en-US" alt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′(</m:t>
                                </m:r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b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  <m:sup/>
                        </m:sSubSup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a:rPr lang="en-US" alt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′(</m:t>
                                </m:r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b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sub>
                            </m:sSub>
                          </m:sub>
                          <m:sup/>
                        </m:sSubSup>
                      </m:e>
                    </m:d>
                  </m:oMath>
                </a14:m>
                <a:endParaRPr lang="en-US" altLang="en-US" sz="2000" dirty="0">
                  <a:ea typeface="Cambria Math" panose="02040503050406030204" pitchFamily="18" charset="0"/>
                </a:endParaRP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Validate: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𝑖𝑓</m:t>
                        </m:r>
                        <m:d>
                          <m:dPr>
                            <m:ctrlPr>
                              <a:rPr lang="en-US" alt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∀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a:rPr lang="en-US" alt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′(</m:t>
                                </m:r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b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  <m:sup/>
                        </m:sSubSup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0 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𝑒𝑙𝑠𝑒</m:t>
                        </m:r>
                      </m:e>
                    </m:d>
                  </m:oMath>
                </a14:m>
                <a:endParaRPr lang="en-US" altLang="en-US" sz="2000" dirty="0">
                  <a:ea typeface="Cambria Math" panose="02040503050406030204" pitchFamily="18" charset="0"/>
                </a:endParaRP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8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4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800" dirty="0"/>
              </a:p>
              <a:p>
                <a:pPr marL="342900" lvl="1" indent="0" defTabSz="449263" eaLnBrk="1" hangingPunct="1">
                  <a:lnSpc>
                    <a:spcPct val="110000"/>
                  </a:lnSpc>
                  <a:spcBef>
                    <a:spcPts val="50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800" dirty="0"/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-218364" y="945161"/>
                <a:ext cx="9226222" cy="4838698"/>
              </a:xfrm>
              <a:prstGeom prst="rect">
                <a:avLst/>
              </a:prstGeom>
              <a:blipFill>
                <a:blip r:embed="rId3"/>
                <a:stretch>
                  <a:fillRect t="-756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67421" y="149823"/>
            <a:ext cx="8686931" cy="71006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b="1" kern="0">
                <a:solidFill>
                  <a:srgbClr val="FF00FF"/>
                </a:solidFill>
              </a:rPr>
              <a:t>One-Time Signing: </a:t>
            </a:r>
            <a:r>
              <a:rPr lang="en-GB" altLang="en-US" sz="4000" b="1" kern="0">
                <a:solidFill>
                  <a:srgbClr val="0000FF"/>
                </a:solidFill>
              </a:rPr>
              <a:t>any string (VIL)</a:t>
            </a:r>
          </a:p>
        </p:txBody>
      </p:sp>
      <p:sp>
        <p:nvSpPr>
          <p:cNvPr id="23" name="Rounded Rectangle 31">
            <a:extLst>
              <a:ext uri="{FF2B5EF4-FFF2-40B4-BE49-F238E27FC236}">
                <a16:creationId xmlns:a16="http://schemas.microsoft.com/office/drawing/2014/main" id="{EC95BAC8-B2BF-4A56-9E3B-8FB094726D49}"/>
              </a:ext>
            </a:extLst>
          </p:cNvPr>
          <p:cNvSpPr/>
          <p:nvPr/>
        </p:nvSpPr>
        <p:spPr bwMode="auto">
          <a:xfrm>
            <a:off x="596731" y="3780496"/>
            <a:ext cx="8188632" cy="1120310"/>
          </a:xfrm>
          <a:prstGeom prst="roundRect">
            <a:avLst/>
          </a:prstGeom>
          <a:solidFill>
            <a:srgbClr val="CC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/>
              <a:t>Key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3C11462-59BB-460D-BAD7-6069227F92A5}"/>
                  </a:ext>
                </a:extLst>
              </p:cNvPr>
              <p:cNvSpPr/>
              <p:nvPr/>
            </p:nvSpPr>
            <p:spPr bwMode="auto">
              <a:xfrm>
                <a:off x="687604" y="4168888"/>
                <a:ext cx="3354004" cy="6430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Private key: </a:t>
                </a:r>
                <a14:m>
                  <m:oMath xmlns:m="http://schemas.openxmlformats.org/officeDocument/2006/math"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en-US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US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p>
                                </m:sSubSup>
                              </m:e>
                            </m:d>
                          </m:e>
                          <m:sub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sub>
                          <m:sup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1,…,</m:t>
                                </m:r>
                                <m: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bSup>
                      </m:e>
                      <m:sub>
                        <m:r>
                          <a:rPr lang="en-US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</m:sub>
                      <m:sup>
                        <m:r>
                          <a:rPr lang="en-US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lang="en-GB" altLang="en-US" sz="1400" kern="0" dirty="0">
                    <a:solidFill>
                      <a:schemeClr val="tx1"/>
                    </a:solidFill>
                    <a:cs typeface="Times New Roman" pitchFamily="18" charset="0"/>
                    <a:sym typeface="Wingdings" panose="05000000000000000000" pitchFamily="2" charset="2"/>
                  </a:rPr>
                  <a:t> $</a:t>
                </a:r>
                <a:endParaRPr lang="en-GB" altLang="en-US" sz="2000" kern="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3C11462-59BB-460D-BAD7-6069227F92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7604" y="4168888"/>
                <a:ext cx="3354004" cy="643052"/>
              </a:xfrm>
              <a:prstGeom prst="rect">
                <a:avLst/>
              </a:prstGeom>
              <a:blipFill>
                <a:blip r:embed="rId4"/>
                <a:stretch>
                  <a:fillRect l="-144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74AED90-843C-434F-8DF5-6BDE39892F38}"/>
                  </a:ext>
                </a:extLst>
              </p:cNvPr>
              <p:cNvSpPr/>
              <p:nvPr/>
            </p:nvSpPr>
            <p:spPr bwMode="auto">
              <a:xfrm>
                <a:off x="4178588" y="4168888"/>
                <a:ext cx="4541653" cy="64036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Public key:</a:t>
                </a:r>
                <a:r>
                  <a:rPr lang="en-GB" altLang="en-US" kern="0" dirty="0">
                    <a:cs typeface="Times New Roman" pitchFamily="18" charset="0"/>
                  </a:rPr>
                  <a:t> </a:t>
                </a:r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alt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en-US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p>
                                </m:sSubSup>
                              </m:e>
                            </m:d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sub>
                          <m:sup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1,…,</m:t>
                                </m:r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bSup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,</m:t>
                    </m:r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r>
                      <a:rPr lang="en-US" altLang="en-U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  <m:sup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</m:e>
                    </m:d>
                  </m:oMath>
                </a14:m>
                <a:endParaRPr lang="en-GB" altLang="en-US" kern="0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74AED90-843C-434F-8DF5-6BDE39892F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178588" y="4168888"/>
                <a:ext cx="4541653" cy="640369"/>
              </a:xfrm>
              <a:prstGeom prst="rect">
                <a:avLst/>
              </a:prstGeom>
              <a:blipFill>
                <a:blip r:embed="rId5"/>
                <a:stretch>
                  <a:fillRect l="-937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DC378A0-DB8B-4291-BF41-5E4A71C26114}"/>
                  </a:ext>
                </a:extLst>
              </p:cNvPr>
              <p:cNvSpPr/>
              <p:nvPr/>
            </p:nvSpPr>
            <p:spPr bwMode="auto">
              <a:xfrm>
                <a:off x="898573" y="5289198"/>
                <a:ext cx="3143036" cy="77893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Hash: </a:t>
                </a:r>
                <a14:m>
                  <m:oMath xmlns:m="http://schemas.openxmlformats.org/officeDocument/2006/math"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′(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GB" altLang="en-US" kern="0" dirty="0">
                  <a:solidFill>
                    <a:schemeClr val="tx1"/>
                  </a:solidFill>
                  <a:cs typeface="Times New Roman" pitchFamily="18" charset="0"/>
                </a:endParaRPr>
              </a:p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Sign: </a:t>
                </a:r>
                <a14:m>
                  <m:oMath xmlns:m="http://schemas.openxmlformats.org/officeDocument/2006/math">
                    <m:r>
                      <a:rPr lang="en-GB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  <m:sup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p>
                        </m:sSubSup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  <m:sSubSup>
                          <m:sSubSupPr>
                            <m:ctrlP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sub>
                            </m:sSub>
                          </m:sub>
                          <m:sup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sup>
                        </m:sSubSup>
                      </m:e>
                    </m:d>
                  </m:oMath>
                </a14:m>
                <a:endParaRPr lang="en-GB" altLang="en-US" kern="0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DC378A0-DB8B-4291-BF41-5E4A71C261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98573" y="5289198"/>
                <a:ext cx="3143036" cy="778934"/>
              </a:xfrm>
              <a:prstGeom prst="rect">
                <a:avLst/>
              </a:prstGeom>
              <a:blipFill>
                <a:blip r:embed="rId6"/>
                <a:stretch>
                  <a:fillRect l="-1351" b="-2326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5425174-71D8-4A9B-B2AB-15AD3DF607B5}"/>
              </a:ext>
            </a:extLst>
          </p:cNvPr>
          <p:cNvCxnSpPr>
            <a:cxnSpLocks/>
            <a:endCxn id="29" idx="1"/>
          </p:cNvCxnSpPr>
          <p:nvPr/>
        </p:nvCxnSpPr>
        <p:spPr bwMode="auto">
          <a:xfrm>
            <a:off x="471425" y="5670889"/>
            <a:ext cx="427148" cy="777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00C413F-263E-4DA9-B039-CCFAB7C181B2}"/>
                  </a:ext>
                </a:extLst>
              </p:cNvPr>
              <p:cNvSpPr txBox="1"/>
              <p:nvPr/>
            </p:nvSpPr>
            <p:spPr>
              <a:xfrm>
                <a:off x="457200" y="5333382"/>
                <a:ext cx="446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00C413F-263E-4DA9-B039-CCFAB7C181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5333382"/>
                <a:ext cx="446724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97C9D49-1D0D-4BC8-BC4C-81094B15B71B}"/>
              </a:ext>
            </a:extLst>
          </p:cNvPr>
          <p:cNvCxnSpPr>
            <a:cxnSpLocks/>
            <a:stCxn id="24" idx="2"/>
          </p:cNvCxnSpPr>
          <p:nvPr/>
        </p:nvCxnSpPr>
        <p:spPr bwMode="auto">
          <a:xfrm>
            <a:off x="2364606" y="4811940"/>
            <a:ext cx="0" cy="46725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E75302F-6AFA-410C-A19A-CF5B4E758923}"/>
              </a:ext>
            </a:extLst>
          </p:cNvPr>
          <p:cNvCxnSpPr>
            <a:cxnSpLocks/>
            <a:stCxn id="29" idx="3"/>
            <a:endCxn id="45" idx="1"/>
          </p:cNvCxnSpPr>
          <p:nvPr/>
        </p:nvCxnSpPr>
        <p:spPr bwMode="auto">
          <a:xfrm>
            <a:off x="4041609" y="5678665"/>
            <a:ext cx="1271584" cy="91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6E06D27-DE30-4FE5-8A6F-FC2F04EC626B}"/>
                  </a:ext>
                </a:extLst>
              </p:cNvPr>
              <p:cNvSpPr/>
              <p:nvPr/>
            </p:nvSpPr>
            <p:spPr>
              <a:xfrm>
                <a:off x="1993863" y="4909863"/>
                <a:ext cx="36093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6E06D27-DE30-4FE5-8A6F-FC2F04EC62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3863" y="4909863"/>
                <a:ext cx="360933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0905F4C-9CD4-4190-A35D-A8F255E7FCC1}"/>
                  </a:ext>
                </a:extLst>
              </p:cNvPr>
              <p:cNvSpPr/>
              <p:nvPr/>
            </p:nvSpPr>
            <p:spPr bwMode="auto">
              <a:xfrm>
                <a:off x="5313193" y="5307590"/>
                <a:ext cx="2562141" cy="760541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Hash: </a:t>
                </a:r>
                <a14:m>
                  <m:oMath xmlns:m="http://schemas.openxmlformats.org/officeDocument/2006/math"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′(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GB" altLang="en-US" kern="0" dirty="0">
                  <a:solidFill>
                    <a:schemeClr val="tx1"/>
                  </a:solidFill>
                  <a:cs typeface="Times New Roman" pitchFamily="18" charset="0"/>
                </a:endParaRPr>
              </a:p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Verify: is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GB" altLang="en-US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=h(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altLang="en-US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 </a:t>
                </a:r>
                <a:r>
                  <a:rPr lang="en-US" altLang="en-US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?</a:t>
                </a:r>
                <a:endParaRPr lang="en-US" alt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0905F4C-9CD4-4190-A35D-A8F255E7FC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313193" y="5307590"/>
                <a:ext cx="2562141" cy="760541"/>
              </a:xfrm>
              <a:prstGeom prst="rect">
                <a:avLst/>
              </a:prstGeom>
              <a:blipFill>
                <a:blip r:embed="rId9"/>
                <a:stretch>
                  <a:fillRect l="-1896" b="-3175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B7A09BF-EB74-491C-8598-D6A22823573D}"/>
              </a:ext>
            </a:extLst>
          </p:cNvPr>
          <p:cNvCxnSpPr>
            <a:cxnSpLocks/>
            <a:stCxn id="25" idx="2"/>
          </p:cNvCxnSpPr>
          <p:nvPr/>
        </p:nvCxnSpPr>
        <p:spPr bwMode="auto">
          <a:xfrm>
            <a:off x="6449415" y="4809257"/>
            <a:ext cx="0" cy="5241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1AB527B-8A06-4449-836C-57E080BCE4F9}"/>
              </a:ext>
            </a:extLst>
          </p:cNvPr>
          <p:cNvCxnSpPr>
            <a:cxnSpLocks/>
            <a:stCxn id="45" idx="3"/>
          </p:cNvCxnSpPr>
          <p:nvPr/>
        </p:nvCxnSpPr>
        <p:spPr bwMode="auto">
          <a:xfrm flipV="1">
            <a:off x="7875334" y="5674291"/>
            <a:ext cx="707927" cy="1357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22331FB-C9A5-4F1F-B492-230D0189430E}"/>
                  </a:ext>
                </a:extLst>
              </p:cNvPr>
              <p:cNvSpPr/>
              <p:nvPr/>
            </p:nvSpPr>
            <p:spPr>
              <a:xfrm>
                <a:off x="7882097" y="5667828"/>
                <a:ext cx="62747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𝑌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/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22331FB-C9A5-4F1F-B492-230D01894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2097" y="5667828"/>
                <a:ext cx="627479" cy="338554"/>
              </a:xfrm>
              <a:prstGeom prst="rect">
                <a:avLst/>
              </a:prstGeom>
              <a:blipFill>
                <a:blip r:embed="rId10"/>
                <a:stretch>
                  <a:fillRect b="-1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6DBF6FC-B77B-46DD-9331-C01EC2B9E84C}"/>
                  </a:ext>
                </a:extLst>
              </p:cNvPr>
              <p:cNvSpPr/>
              <p:nvPr/>
            </p:nvSpPr>
            <p:spPr>
              <a:xfrm>
                <a:off x="4482982" y="5307590"/>
                <a:ext cx="67358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GB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6DBF6FC-B77B-46DD-9331-C01EC2B9E8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2982" y="5307590"/>
                <a:ext cx="673581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F1970D0-14C6-4869-A7E9-E0B301EA268E}"/>
                  </a:ext>
                </a:extLst>
              </p:cNvPr>
              <p:cNvSpPr/>
              <p:nvPr/>
            </p:nvSpPr>
            <p:spPr>
              <a:xfrm>
                <a:off x="6164628" y="4941378"/>
                <a:ext cx="38055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F1970D0-14C6-4869-A7E9-E0B301EA26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628" y="4941378"/>
                <a:ext cx="380553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842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266082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-218364" y="945161"/>
                <a:ext cx="9226222" cy="385297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One-time signature – for </a:t>
                </a:r>
                <a:r>
                  <a:rPr lang="en-GB" altLang="en-US" sz="2400" b="1" dirty="0">
                    <a:solidFill>
                      <a:srgbClr val="0000FF"/>
                    </a:solidFill>
                  </a:rPr>
                  <a:t>arbitrary-length</a:t>
                </a:r>
                <a:r>
                  <a:rPr lang="en-GB" altLang="en-US" sz="2400" dirty="0">
                    <a:solidFill>
                      <a:srgbClr val="0000F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400" b="0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</m:t>
                    </m:r>
                    <m:r>
                      <a:rPr lang="en-GB" altLang="en-US" sz="2400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∈</m:t>
                    </m:r>
                    <m:sSup>
                      <m:sSupPr>
                        <m:ctrlPr>
                          <a:rPr lang="en-GB" altLang="en-US" sz="2400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altLang="en-US" sz="2400" i="1" dirty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400" i="1" dirty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altLang="en-US" sz="2400" b="0" i="1" dirty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GB" altLang="en-US" sz="2400" dirty="0"/>
                  <a:t>:</a:t>
                </a:r>
              </a:p>
              <a:p>
                <a:pPr marL="1338263" lvl="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Private key </a:t>
                </a:r>
                <a14:m>
                  <m:oMath xmlns:m="http://schemas.openxmlformats.org/officeDocument/2006/math">
                    <m:r>
                      <a:rPr lang="en-US" alt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altLang="en-US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  <m:sup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1,…,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b>
                      <m:sup/>
                    </m:sSubSup>
                  </m:oMath>
                </a14:m>
                <a:endParaRPr lang="en-GB" altLang="en-US" sz="1800" dirty="0"/>
              </a:p>
              <a:p>
                <a:pPr marL="1338263" lvl="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Public key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US" alt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p>
                                </m:sSubSup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b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1,…,</m:t>
                                </m:r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b>
                          <m:sup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lang="en-GB" altLang="en-US" sz="18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  <m:sup/>
                    </m:sSubSup>
                    <m:r>
                      <a:rPr lang="en-US" altLang="en-US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b>
                            <m:r>
                              <a:rPr lang="en-US" alt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  <m:sup/>
                        </m:sSubSup>
                      </m:e>
                    </m:d>
                  </m:oMath>
                </a14:m>
                <a:endParaRPr lang="en-GB" altLang="en-US" sz="18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000" dirty="0">
                  <a:ea typeface="Cambria Math" panose="02040503050406030204" pitchFamily="18" charset="0"/>
                </a:endParaRP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8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4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800" dirty="0"/>
              </a:p>
              <a:p>
                <a:pPr marL="342900" lvl="1" indent="0" defTabSz="449263" eaLnBrk="1" hangingPunct="1">
                  <a:lnSpc>
                    <a:spcPct val="110000"/>
                  </a:lnSpc>
                  <a:spcBef>
                    <a:spcPts val="50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GB" altLang="en-US" sz="2800" dirty="0"/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-218364" y="945161"/>
                <a:ext cx="9226222" cy="3852979"/>
              </a:xfrm>
              <a:prstGeom prst="rect">
                <a:avLst/>
              </a:prstGeom>
              <a:blipFill>
                <a:blip r:embed="rId3"/>
                <a:stretch>
                  <a:fillRect t="-949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67421" y="149823"/>
            <a:ext cx="8686931" cy="71006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b="1" kern="0">
                <a:solidFill>
                  <a:srgbClr val="FF00FF"/>
                </a:solidFill>
              </a:rPr>
              <a:t>One-Time Signing: </a:t>
            </a:r>
            <a:r>
              <a:rPr lang="en-GB" altLang="en-US" sz="4000" b="1" kern="0">
                <a:solidFill>
                  <a:srgbClr val="0000FF"/>
                </a:solidFill>
              </a:rPr>
              <a:t>any string (VIL)</a:t>
            </a:r>
          </a:p>
        </p:txBody>
      </p:sp>
      <p:sp>
        <p:nvSpPr>
          <p:cNvPr id="23" name="Rounded Rectangle 31">
            <a:extLst>
              <a:ext uri="{FF2B5EF4-FFF2-40B4-BE49-F238E27FC236}">
                <a16:creationId xmlns:a16="http://schemas.microsoft.com/office/drawing/2014/main" id="{EC95BAC8-B2BF-4A56-9E3B-8FB094726D49}"/>
              </a:ext>
            </a:extLst>
          </p:cNvPr>
          <p:cNvSpPr/>
          <p:nvPr/>
        </p:nvSpPr>
        <p:spPr bwMode="auto">
          <a:xfrm>
            <a:off x="596731" y="3089123"/>
            <a:ext cx="8188632" cy="1120310"/>
          </a:xfrm>
          <a:prstGeom prst="roundRect">
            <a:avLst/>
          </a:prstGeom>
          <a:solidFill>
            <a:srgbClr val="CC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/>
              <a:t>Key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3C11462-59BB-460D-BAD7-6069227F92A5}"/>
                  </a:ext>
                </a:extLst>
              </p:cNvPr>
              <p:cNvSpPr/>
              <p:nvPr/>
            </p:nvSpPr>
            <p:spPr bwMode="auto">
              <a:xfrm>
                <a:off x="687604" y="3477515"/>
                <a:ext cx="3354004" cy="6430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Private key: </a:t>
                </a:r>
                <a14:m>
                  <m:oMath xmlns:m="http://schemas.openxmlformats.org/officeDocument/2006/math"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en-US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US" alt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p>
                                </m:sSubSup>
                              </m:e>
                            </m:d>
                          </m:e>
                          <m:sub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sub>
                          <m:sup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1,…,</m:t>
                                </m:r>
                                <m:r>
                                  <a:rPr lang="en-US" alt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bSup>
                      </m:e>
                      <m:sub>
                        <m:r>
                          <a:rPr lang="en-US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</m:sub>
                      <m:sup>
                        <m:r>
                          <a:rPr lang="en-US" alt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lang="en-GB" altLang="en-US" sz="1400" kern="0" dirty="0">
                    <a:solidFill>
                      <a:schemeClr val="tx1"/>
                    </a:solidFill>
                    <a:cs typeface="Times New Roman" pitchFamily="18" charset="0"/>
                    <a:sym typeface="Wingdings" panose="05000000000000000000" pitchFamily="2" charset="2"/>
                  </a:rPr>
                  <a:t> $</a:t>
                </a:r>
                <a:endParaRPr lang="en-GB" altLang="en-US" sz="2000" kern="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3C11462-59BB-460D-BAD7-6069227F92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7604" y="3477515"/>
                <a:ext cx="3354004" cy="643052"/>
              </a:xfrm>
              <a:prstGeom prst="rect">
                <a:avLst/>
              </a:prstGeom>
              <a:blipFill>
                <a:blip r:embed="rId4"/>
                <a:stretch>
                  <a:fillRect l="-144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74AED90-843C-434F-8DF5-6BDE39892F38}"/>
                  </a:ext>
                </a:extLst>
              </p:cNvPr>
              <p:cNvSpPr/>
              <p:nvPr/>
            </p:nvSpPr>
            <p:spPr bwMode="auto">
              <a:xfrm>
                <a:off x="4178588" y="3477515"/>
                <a:ext cx="4541653" cy="64036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Public key:</a:t>
                </a:r>
                <a:r>
                  <a:rPr lang="en-GB" altLang="en-US" kern="0" dirty="0">
                    <a:cs typeface="Times New Roman" pitchFamily="18" charset="0"/>
                  </a:rPr>
                  <a:t> </a:t>
                </a:r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alt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en-US" sz="20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US" alt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p>
                                </m:sSubSup>
                              </m:e>
                            </m:d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sub>
                          <m:sup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1,…,</m:t>
                                </m:r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bSup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,</m:t>
                    </m:r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r>
                      <a:rPr lang="en-US" altLang="en-U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  <m:sup>
                            <m:r>
                              <a:rPr lang="en-US" alt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</m:e>
                    </m:d>
                  </m:oMath>
                </a14:m>
                <a:endParaRPr lang="en-GB" altLang="en-US" kern="0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74AED90-843C-434F-8DF5-6BDE39892F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178588" y="3477515"/>
                <a:ext cx="4541653" cy="640369"/>
              </a:xfrm>
              <a:prstGeom prst="rect">
                <a:avLst/>
              </a:prstGeom>
              <a:blipFill>
                <a:blip r:embed="rId5"/>
                <a:stretch>
                  <a:fillRect l="-937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DC378A0-DB8B-4291-BF41-5E4A71C26114}"/>
                  </a:ext>
                </a:extLst>
              </p:cNvPr>
              <p:cNvSpPr/>
              <p:nvPr/>
            </p:nvSpPr>
            <p:spPr bwMode="auto">
              <a:xfrm>
                <a:off x="898573" y="4597825"/>
                <a:ext cx="3143036" cy="77893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Hash: </a:t>
                </a:r>
                <a14:m>
                  <m:oMath xmlns:m="http://schemas.openxmlformats.org/officeDocument/2006/math"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′(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GB" altLang="en-US" kern="0" dirty="0">
                  <a:solidFill>
                    <a:schemeClr val="tx1"/>
                  </a:solidFill>
                  <a:cs typeface="Times New Roman" pitchFamily="18" charset="0"/>
                </a:endParaRPr>
              </a:p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Sign: </a:t>
                </a:r>
                <a14:m>
                  <m:oMath xmlns:m="http://schemas.openxmlformats.org/officeDocument/2006/math">
                    <m:r>
                      <a:rPr lang="en-GB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  <m:sup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p>
                        </m:sSubSup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  <m:sSubSup>
                          <m:sSubSupPr>
                            <m:ctrlP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sub>
                            </m:sSub>
                          </m:sub>
                          <m:sup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sup>
                        </m:sSubSup>
                      </m:e>
                    </m:d>
                  </m:oMath>
                </a14:m>
                <a:endParaRPr lang="en-GB" altLang="en-US" kern="0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DC378A0-DB8B-4291-BF41-5E4A71C261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98573" y="4597825"/>
                <a:ext cx="3143036" cy="778934"/>
              </a:xfrm>
              <a:prstGeom prst="rect">
                <a:avLst/>
              </a:prstGeom>
              <a:blipFill>
                <a:blip r:embed="rId6"/>
                <a:stretch>
                  <a:fillRect l="-1351" b="-1538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5425174-71D8-4A9B-B2AB-15AD3DF607B5}"/>
              </a:ext>
            </a:extLst>
          </p:cNvPr>
          <p:cNvCxnSpPr>
            <a:cxnSpLocks/>
            <a:endCxn id="29" idx="1"/>
          </p:cNvCxnSpPr>
          <p:nvPr/>
        </p:nvCxnSpPr>
        <p:spPr bwMode="auto">
          <a:xfrm>
            <a:off x="471425" y="4979516"/>
            <a:ext cx="427148" cy="777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00C413F-263E-4DA9-B039-CCFAB7C181B2}"/>
                  </a:ext>
                </a:extLst>
              </p:cNvPr>
              <p:cNvSpPr txBox="1"/>
              <p:nvPr/>
            </p:nvSpPr>
            <p:spPr>
              <a:xfrm>
                <a:off x="457200" y="4642009"/>
                <a:ext cx="446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00C413F-263E-4DA9-B039-CCFAB7C181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4642009"/>
                <a:ext cx="446724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97C9D49-1D0D-4BC8-BC4C-81094B15B71B}"/>
              </a:ext>
            </a:extLst>
          </p:cNvPr>
          <p:cNvCxnSpPr>
            <a:cxnSpLocks/>
            <a:stCxn id="24" idx="2"/>
          </p:cNvCxnSpPr>
          <p:nvPr/>
        </p:nvCxnSpPr>
        <p:spPr bwMode="auto">
          <a:xfrm>
            <a:off x="2364606" y="4120567"/>
            <a:ext cx="0" cy="46725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E75302F-6AFA-410C-A19A-CF5B4E758923}"/>
              </a:ext>
            </a:extLst>
          </p:cNvPr>
          <p:cNvCxnSpPr>
            <a:cxnSpLocks/>
            <a:stCxn id="29" idx="3"/>
            <a:endCxn id="45" idx="1"/>
          </p:cNvCxnSpPr>
          <p:nvPr/>
        </p:nvCxnSpPr>
        <p:spPr bwMode="auto">
          <a:xfrm>
            <a:off x="4041609" y="4987292"/>
            <a:ext cx="1271584" cy="91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6E06D27-DE30-4FE5-8A6F-FC2F04EC626B}"/>
                  </a:ext>
                </a:extLst>
              </p:cNvPr>
              <p:cNvSpPr/>
              <p:nvPr/>
            </p:nvSpPr>
            <p:spPr>
              <a:xfrm>
                <a:off x="1993863" y="4218490"/>
                <a:ext cx="36093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6E06D27-DE30-4FE5-8A6F-FC2F04EC62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3863" y="4218490"/>
                <a:ext cx="360933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0905F4C-9CD4-4190-A35D-A8F255E7FCC1}"/>
                  </a:ext>
                </a:extLst>
              </p:cNvPr>
              <p:cNvSpPr/>
              <p:nvPr/>
            </p:nvSpPr>
            <p:spPr bwMode="auto">
              <a:xfrm>
                <a:off x="5313193" y="4616217"/>
                <a:ext cx="2562141" cy="760541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Hash: </a:t>
                </a:r>
                <a14:m>
                  <m:oMath xmlns:m="http://schemas.openxmlformats.org/officeDocument/2006/math"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′(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GB" altLang="en-US" kern="0" dirty="0">
                  <a:solidFill>
                    <a:schemeClr val="tx1"/>
                  </a:solidFill>
                  <a:cs typeface="Times New Roman" pitchFamily="18" charset="0"/>
                </a:endParaRPr>
              </a:p>
              <a:p>
                <a:pPr marL="0" lvl="1"/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Verify: is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>
                        <m:r>
                          <a:rPr lang="en-US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GB" altLang="en-US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=h(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altLang="en-US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 </a:t>
                </a:r>
                <a:r>
                  <a:rPr lang="en-US" altLang="en-US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?</a:t>
                </a:r>
                <a:endParaRPr lang="en-US" alt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0905F4C-9CD4-4190-A35D-A8F255E7FC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313193" y="4616217"/>
                <a:ext cx="2562141" cy="760541"/>
              </a:xfrm>
              <a:prstGeom prst="rect">
                <a:avLst/>
              </a:prstGeom>
              <a:blipFill>
                <a:blip r:embed="rId9"/>
                <a:stretch>
                  <a:fillRect l="-1896" b="-236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B7A09BF-EB74-491C-8598-D6A22823573D}"/>
              </a:ext>
            </a:extLst>
          </p:cNvPr>
          <p:cNvCxnSpPr>
            <a:cxnSpLocks/>
            <a:stCxn id="25" idx="2"/>
          </p:cNvCxnSpPr>
          <p:nvPr/>
        </p:nvCxnSpPr>
        <p:spPr bwMode="auto">
          <a:xfrm>
            <a:off x="6449415" y="4117884"/>
            <a:ext cx="0" cy="5241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1AB527B-8A06-4449-836C-57E080BCE4F9}"/>
              </a:ext>
            </a:extLst>
          </p:cNvPr>
          <p:cNvCxnSpPr>
            <a:cxnSpLocks/>
            <a:stCxn id="45" idx="3"/>
          </p:cNvCxnSpPr>
          <p:nvPr/>
        </p:nvCxnSpPr>
        <p:spPr bwMode="auto">
          <a:xfrm flipV="1">
            <a:off x="7875334" y="4982918"/>
            <a:ext cx="707927" cy="1357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22331FB-C9A5-4F1F-B492-230D0189430E}"/>
                  </a:ext>
                </a:extLst>
              </p:cNvPr>
              <p:cNvSpPr/>
              <p:nvPr/>
            </p:nvSpPr>
            <p:spPr>
              <a:xfrm>
                <a:off x="7882097" y="4976455"/>
                <a:ext cx="62747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𝑌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/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𝑁</m:t>
                      </m:r>
                    </m:oMath>
                  </m:oMathPara>
                </a14:m>
                <a:endParaRPr lang="en-US" sz="1600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22331FB-C9A5-4F1F-B492-230D018943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2097" y="4976455"/>
                <a:ext cx="627479" cy="338554"/>
              </a:xfrm>
              <a:prstGeom prst="rect">
                <a:avLst/>
              </a:prstGeom>
              <a:blipFill>
                <a:blip r:embed="rId10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6DBF6FC-B77B-46DD-9331-C01EC2B9E84C}"/>
                  </a:ext>
                </a:extLst>
              </p:cNvPr>
              <p:cNvSpPr/>
              <p:nvPr/>
            </p:nvSpPr>
            <p:spPr>
              <a:xfrm>
                <a:off x="4482982" y="4616217"/>
                <a:ext cx="67358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GB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6DBF6FC-B77B-46DD-9331-C01EC2B9E8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2982" y="4616217"/>
                <a:ext cx="673581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F1970D0-14C6-4869-A7E9-E0B301EA268E}"/>
                  </a:ext>
                </a:extLst>
              </p:cNvPr>
              <p:cNvSpPr/>
              <p:nvPr/>
            </p:nvSpPr>
            <p:spPr>
              <a:xfrm>
                <a:off x="6164628" y="4250005"/>
                <a:ext cx="38055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F1970D0-14C6-4869-A7E9-E0B301EA26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628" y="4250005"/>
                <a:ext cx="380553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5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64E8FA-3CDA-404E-BA77-138FCC3A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Recycling One-Time Signatures?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DD840F-37E1-417B-86C5-C3FDD49325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One-time signatures are ‘disposable’ (duh!)</a:t>
                </a:r>
              </a:p>
              <a:p>
                <a:r>
                  <a:rPr lang="en-US" dirty="0"/>
                  <a:t>Can we recycle them??</a:t>
                </a:r>
              </a:p>
              <a:p>
                <a:r>
                  <a:rPr lang="en-US" dirty="0"/>
                  <a:t>Exercise: design </a:t>
                </a:r>
                <a:r>
                  <a:rPr lang="en-US" b="1" dirty="0"/>
                  <a:t>sequence signatures:</a:t>
                </a:r>
              </a:p>
              <a:p>
                <a:pPr lvl="1"/>
                <a:r>
                  <a:rPr lang="en-US" b="1" dirty="0"/>
                  <a:t>Generate </a:t>
                </a:r>
                <a:r>
                  <a:rPr lang="en-US" dirty="0"/>
                  <a:t>sign, validate keypair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Sign sequence of messages: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…</a:t>
                </a:r>
              </a:p>
              <a:p>
                <a:pPr lvl="2"/>
                <a:r>
                  <a:rPr lang="en-US" dirty="0"/>
                  <a:t>Signatures: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…</a:t>
                </a:r>
              </a:p>
              <a:p>
                <a:pPr lvl="1"/>
                <a:r>
                  <a:rPr lang="en-US" dirty="0"/>
                  <a:t>Validate message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How? </a:t>
                </a:r>
              </a:p>
              <a:p>
                <a:pPr lvl="2"/>
                <a:r>
                  <a:rPr lang="en-US" dirty="0"/>
                  <a:t>One bonus point for (correct) solution</a:t>
                </a:r>
              </a:p>
              <a:p>
                <a:pPr lvl="2"/>
                <a:r>
                  <a:rPr lang="en-US" dirty="0"/>
                  <a:t>Another for well-written in latex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DD840F-37E1-417B-86C5-C3FDD49325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93" t="-15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64AC4A-946F-42A3-A001-70A969AD0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0421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66158"/>
            <a:ext cx="8380272" cy="5089585"/>
          </a:xfrm>
        </p:spPr>
        <p:txBody>
          <a:bodyPr/>
          <a:lstStyle/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… </a:t>
            </a:r>
            <a:endParaRPr lang="en-GB" alt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081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Hash functions: simple examples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2934"/>
                <a:ext cx="8229600" cy="4981575"/>
              </a:xfrm>
            </p:spPr>
            <p:txBody>
              <a:bodyPr/>
              <a:lstStyle/>
              <a:p>
                <a:r>
                  <a:rPr lang="en-US" sz="2800"/>
                  <a:t>For simplicity: input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800"/>
                  <a:t> is decimal integer</a:t>
                </a:r>
              </a:p>
              <a:p>
                <a:pPr lvl="1"/>
                <a:r>
                  <a:rPr lang="en-US" sz="2400"/>
                  <a:t>View as string of (three) digits</a:t>
                </a:r>
              </a:p>
              <a:p>
                <a:pPr lvl="1"/>
                <a:r>
                  <a:rPr lang="en-US" sz="2400"/>
                  <a:t>For example,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=127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US" sz="2400"/>
                  <a:t> </a:t>
                </a:r>
              </a:p>
              <a:p>
                <a:r>
                  <a:rPr lang="en-US" sz="2800"/>
                  <a:t>Least Significant Digit hash:</a:t>
                </a:r>
                <a:br>
                  <a:rPr lang="en-US" sz="2800"/>
                </a:br>
                <a:r>
                  <a:rPr lang="en-US" sz="2800"/>
                  <a:t>		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𝐿𝑆𝐷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800"/>
                  <a:t> </a:t>
                </a:r>
              </a:p>
              <a:p>
                <a:r>
                  <a:rPr lang="en-US" sz="2800"/>
                  <a:t>Sum hash: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𝑢𝑚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10</m:t>
                    </m:r>
                  </m:oMath>
                </a14:m>
                <a:endParaRPr lang="en-US" sz="2800"/>
              </a:p>
              <a:p>
                <a:r>
                  <a:rPr lang="en-US" sz="2800"/>
                  <a:t>Exercise:	 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𝐿𝑆𝐷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117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__</m:t>
                        </m:r>
                      </m:e>
                      <m:sub/>
                    </m:sSub>
                  </m:oMath>
                </a14:m>
                <a:br>
                  <a:rPr lang="en-US" sz="2800" b="0"/>
                </a:b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	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</m:t>
                    </m:r>
                  </m:oMath>
                </a14:m>
                <a:r>
                  <a:rPr lang="en-US" sz="28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𝑆𝑢𝑚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117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/>
                  <a:t> __</a:t>
                </a:r>
              </a:p>
              <a:p>
                <a:pPr marL="0" indent="0">
                  <a:buNone/>
                </a:pPr>
                <a:endParaRPr lang="en-US" sz="28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2934"/>
                <a:ext cx="8229600" cy="4981575"/>
              </a:xfrm>
              <a:blipFill>
                <a:blip r:embed="rId2"/>
                <a:stretch>
                  <a:fillRect l="-444" t="-12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 bwMode="auto">
              <a:xfrm>
                <a:off x="7358145" y="978914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58145" y="978914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rapezoid 6"/>
          <p:cNvSpPr/>
          <p:nvPr/>
        </p:nvSpPr>
        <p:spPr bwMode="auto">
          <a:xfrm flipH="1" flipV="1">
            <a:off x="7352472" y="1372992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02048" y="1324132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2048" y="1324132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 bwMode="auto">
              <a:xfrm>
                <a:off x="7722790" y="1770478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22790" y="1770478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6403553" y="4217236"/>
            <a:ext cx="31290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/>
              <a:t>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96747" y="4662019"/>
            <a:ext cx="31290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/>
              <a:t>9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E8679B-A592-4C41-80C7-E07AC0DFE67D}"/>
              </a:ext>
            </a:extLst>
          </p:cNvPr>
          <p:cNvSpPr/>
          <p:nvPr/>
        </p:nvSpPr>
        <p:spPr bwMode="auto">
          <a:xfrm>
            <a:off x="1138687" y="5427003"/>
            <a:ext cx="6584103" cy="70736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Note: the above are insecure hash functions, these are just toy examples to grasp the concept of hashing.</a:t>
            </a:r>
          </a:p>
        </p:txBody>
      </p:sp>
    </p:spTree>
    <p:extLst>
      <p:ext uri="{BB962C8B-B14F-4D97-AF65-F5344CB8AC3E}">
        <p14:creationId xmlns:p14="http://schemas.microsoft.com/office/powerpoint/2010/main" val="171461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Crypto-Hash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49350"/>
            <a:ext cx="8471647" cy="4981575"/>
          </a:xfrm>
        </p:spPr>
        <p:txBody>
          <a:bodyPr/>
          <a:lstStyle/>
          <a:p>
            <a:r>
              <a:rPr lang="en-US">
                <a:solidFill>
                  <a:schemeClr val="bg2">
                    <a:lumMod val="60000"/>
                    <a:lumOff val="40000"/>
                  </a:schemeClr>
                </a:solidFill>
              </a:rPr>
              <a:t>Introduction to cryptographic hash</a:t>
            </a:r>
          </a:p>
          <a:p>
            <a:r>
              <a:rPr lang="en-US" sz="2800">
                <a:solidFill>
                  <a:schemeClr val="bg2">
                    <a:lumMod val="60000"/>
                    <a:lumOff val="40000"/>
                  </a:schemeClr>
                </a:solidFill>
              </a:rPr>
              <a:t>Integrity: collision-resistance and </a:t>
            </a:r>
            <a:r>
              <a:rPr lang="en-US" sz="2800" err="1">
                <a:solidFill>
                  <a:schemeClr val="bg2">
                    <a:lumMod val="60000"/>
                    <a:lumOff val="40000"/>
                  </a:schemeClr>
                </a:solidFill>
              </a:rPr>
              <a:t>blockchains</a:t>
            </a:r>
            <a:endParaRPr lang="en-US" sz="280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>
                <a:solidFill>
                  <a:schemeClr val="bg2">
                    <a:lumMod val="60000"/>
                    <a:lumOff val="40000"/>
                  </a:schemeClr>
                </a:solidFill>
              </a:rPr>
              <a:t>Hash h(m) allows verification of m</a:t>
            </a:r>
          </a:p>
          <a:p>
            <a:r>
              <a:rPr lang="en-US">
                <a:solidFill>
                  <a:schemeClr val="bg2">
                    <a:lumMod val="60000"/>
                    <a:lumOff val="40000"/>
                  </a:schemeClr>
                </a:solidFill>
              </a:rPr>
              <a:t>Confidentiality: one-way functions (OWF) </a:t>
            </a:r>
          </a:p>
          <a:p>
            <a:pPr lvl="1"/>
            <a:r>
              <a:rPr lang="en-US">
                <a:solidFill>
                  <a:schemeClr val="bg2">
                    <a:lumMod val="60000"/>
                    <a:lumOff val="40000"/>
                  </a:schemeClr>
                </a:solidFill>
              </a:rPr>
              <a:t>OWF-hash h(m) does not expose m</a:t>
            </a:r>
          </a:p>
          <a:p>
            <a:pPr lvl="1"/>
            <a:r>
              <a:rPr lang="en-US">
                <a:solidFill>
                  <a:schemeClr val="bg2">
                    <a:lumMod val="60000"/>
                    <a:lumOff val="40000"/>
                  </a:schemeClr>
                </a:solidFill>
              </a:rPr>
              <a:t>And: Proof-of-Work (</a:t>
            </a:r>
            <a:r>
              <a:rPr lang="en-US" err="1">
                <a:solidFill>
                  <a:schemeClr val="bg2">
                    <a:lumMod val="60000"/>
                    <a:lumOff val="40000"/>
                  </a:schemeClr>
                </a:solidFill>
              </a:rPr>
              <a:t>PoW</a:t>
            </a:r>
            <a:r>
              <a:rPr lang="en-US">
                <a:solidFill>
                  <a:schemeClr val="bg2">
                    <a:lumMod val="60000"/>
                    <a:lumOff val="40000"/>
                  </a:schemeClr>
                </a:solidFill>
              </a:rPr>
              <a:t>)</a:t>
            </a:r>
          </a:p>
          <a:p>
            <a:r>
              <a:rPr lang="en-US" b="1">
                <a:solidFill>
                  <a:srgbClr val="FF00FF"/>
                </a:solidFill>
              </a:rPr>
              <a:t>Pseudo-randomness</a:t>
            </a:r>
          </a:p>
          <a:p>
            <a:pPr lvl="1"/>
            <a:r>
              <a:rPr lang="en-US" b="1">
                <a:solidFill>
                  <a:srgbClr val="FF00FF"/>
                </a:solidFill>
              </a:rPr>
              <a:t>If m contains some random bits,</a:t>
            </a:r>
            <a:br>
              <a:rPr lang="en-US" b="1">
                <a:solidFill>
                  <a:srgbClr val="FF00FF"/>
                </a:solidFill>
              </a:rPr>
            </a:br>
            <a:r>
              <a:rPr lang="en-US" b="1">
                <a:solidFill>
                  <a:srgbClr val="FF00FF"/>
                </a:solidFill>
              </a:rPr>
              <a:t>then h(m) is (pseudo)random</a:t>
            </a:r>
            <a:br>
              <a:rPr lang="en-US">
                <a:solidFill>
                  <a:schemeClr val="bg2">
                    <a:lumMod val="60000"/>
                    <a:lumOff val="40000"/>
                  </a:schemeClr>
                </a:solidFill>
              </a:rPr>
            </a:br>
            <a:endParaRPr lang="en-US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08698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41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41426" y="2831198"/>
                <a:ext cx="8392319" cy="299171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/>
                  <a:t>‘If input is sufficiently random, then output is random’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/>
                  <a:t>Multiple `sufficiently random’ models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>
                    <a:solidFill>
                      <a:srgbClr val="FF00FF"/>
                    </a:solidFill>
                  </a:rPr>
                  <a:t>Randomness extraction</a:t>
                </a:r>
                <a:r>
                  <a:rPr lang="en-US" altLang="en-US" sz="2400">
                    <a:solidFill>
                      <a:srgbClr val="FF00FF"/>
                    </a:solidFill>
                  </a:rPr>
                  <a:t>: </a:t>
                </a:r>
                <a:r>
                  <a:rPr lang="en-US" altLang="en-US" sz="2400"/>
                  <a:t>if any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altLang="en-US" sz="2400"/>
                  <a:t> input bits are random </a:t>
                </a:r>
                <a:r>
                  <a:rPr lang="en-US" altLang="en-US" sz="2400">
                    <a:sym typeface="Wingdings" panose="05000000000000000000" pitchFamily="2" charset="2"/>
                  </a:rPr>
                  <a:t></a:t>
                </a:r>
                <a:r>
                  <a:rPr lang="en-US" altLang="en-US" sz="2400"/>
                  <a:t> all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/>
                  <a:t> output bits are pseudorandom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/>
                  <a:t>For sufficiently large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altLang="en-US" sz="2000"/>
                  <a:t>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>
                    <a:solidFill>
                      <a:srgbClr val="0000FF"/>
                    </a:solidFill>
                  </a:rPr>
                  <a:t>Pseudorandom:</a:t>
                </a:r>
                <a:r>
                  <a:rPr lang="en-US" altLang="en-US" sz="2000"/>
                  <a:t> it is not computationally-feasible to distinguish between these bits and truly random bits 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1426" y="2831198"/>
                <a:ext cx="8392319" cy="2991717"/>
              </a:xfrm>
              <a:prstGeom prst="rect">
                <a:avLst/>
              </a:prstGeom>
              <a:blipFill>
                <a:blip r:embed="rId3"/>
                <a:stretch>
                  <a:fillRect t="-1018" r="-1162" b="-203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8124824" cy="8024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600" kern="0">
                <a:solidFill>
                  <a:srgbClr val="CC9900"/>
                </a:solidFill>
              </a:rPr>
              <a:t>Randomness Extraction Goal  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6895305" y="1557193"/>
            <a:ext cx="573741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 bwMode="auto">
              <a:xfrm>
                <a:off x="3000139" y="1214513"/>
                <a:ext cx="3074895" cy="1096958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US" altLang="en-US">
                    <a:ea typeface="Cambria Math" panose="02040503050406030204" pitchFamily="18" charset="0"/>
                  </a:rPr>
                  <a:t>Select random bit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{0,1}</m:t>
                    </m:r>
                  </m:oMath>
                </a14:m>
                <a:endParaRPr lang="en-US" altLang="en-US" b="0" i="1" kern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  <a:p>
                <a:pPr marL="0"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b>
                    </m:sSub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kern="0"/>
                  <a:t>)</a:t>
                </a:r>
              </a:p>
              <a:p>
                <a:pPr marL="0"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−1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{0,1}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altLang="en-US" kern="0"/>
                  <a:t> (random)</a:t>
                </a: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00139" y="1214513"/>
                <a:ext cx="3074895" cy="1096958"/>
              </a:xfrm>
              <a:prstGeom prst="rect">
                <a:avLst/>
              </a:prstGeom>
              <a:blipFill>
                <a:blip r:embed="rId4"/>
                <a:stretch>
                  <a:fillRect l="-1381" b="-109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 bwMode="auto">
              <a:xfrm>
                <a:off x="7755918" y="1492365"/>
                <a:ext cx="1223190" cy="91810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Guess </a:t>
                </a:r>
                <a14:m>
                  <m:oMath xmlns:m="http://schemas.openxmlformats.org/officeDocument/2006/math"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𝑏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 </m:t>
                    </m:r>
                  </m:oMath>
                </a14:m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;</a:t>
                </a:r>
              </a:p>
              <a:p>
                <a:pPr marL="0" lvl="1"/>
                <a:r>
                  <a:rPr lang="en-US" altLang="en-US" b="0" kern="0" err="1">
                    <a:solidFill>
                      <a:srgbClr val="006633"/>
                    </a:solidFill>
                    <a:cs typeface="Times New Roman" pitchFamily="18" charset="0"/>
                  </a:rPr>
                  <a:t>Adv</a:t>
                </a:r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 wins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𝑏</m:t>
                    </m:r>
                  </m:oMath>
                </a14:m>
                <a:endParaRPr lang="en-US" altLang="en-US" b="0" i="1" kern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55918" y="1492365"/>
                <a:ext cx="1223190" cy="918109"/>
              </a:xfrm>
              <a:prstGeom prst="rect">
                <a:avLst/>
              </a:prstGeom>
              <a:blipFill>
                <a:blip r:embed="rId5"/>
                <a:stretch>
                  <a:fillRect l="-3448" t="-2632" r="-1970" b="-9868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ight Arrow 17"/>
          <p:cNvSpPr/>
          <p:nvPr/>
        </p:nvSpPr>
        <p:spPr bwMode="auto">
          <a:xfrm>
            <a:off x="6075035" y="1613475"/>
            <a:ext cx="820269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Right Arrow 18"/>
          <p:cNvSpPr/>
          <p:nvPr/>
        </p:nvSpPr>
        <p:spPr bwMode="auto">
          <a:xfrm>
            <a:off x="7469047" y="1620036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20"/>
              <p:cNvSpPr/>
              <p:nvPr/>
            </p:nvSpPr>
            <p:spPr bwMode="auto">
              <a:xfrm>
                <a:off x="241077" y="1352082"/>
                <a:ext cx="2480256" cy="821820"/>
              </a:xfrm>
              <a:prstGeom prst="roundRect">
                <a:avLst/>
              </a:prstGeom>
              <a:solidFill>
                <a:srgbClr val="FFFFCC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sz="1600">
                    <a:latin typeface="Arial" pitchFamily="34" charset="0"/>
                    <a:cs typeface="Arial" pitchFamily="34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sz="1600" i="1" dirty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sz="1600">
                    <a:latin typeface="Arial" pitchFamily="34" charset="0"/>
                    <a:cs typeface="Arial" pitchFamily="34" charset="0"/>
                  </a:rPr>
                  <a:t>be string chosen by adversary, except for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sz="1600">
                    <a:latin typeface="Arial" pitchFamily="34" charset="0"/>
                    <a:cs typeface="Arial" pitchFamily="34" charset="0"/>
                  </a:rPr>
                  <a:t> random bits</a:t>
                </a:r>
              </a:p>
            </p:txBody>
          </p:sp>
        </mc:Choice>
        <mc:Fallback xmlns="">
          <p:sp>
            <p:nvSpPr>
              <p:cNvPr id="21" name="Rounded 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1077" y="1352082"/>
                <a:ext cx="2480256" cy="821820"/>
              </a:xfrm>
              <a:prstGeom prst="roundRect">
                <a:avLst/>
              </a:prstGeom>
              <a:blipFill>
                <a:blip r:embed="rId6"/>
                <a:stretch>
                  <a:fillRect b="-1313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ight Arrow 22"/>
          <p:cNvSpPr/>
          <p:nvPr/>
        </p:nvSpPr>
        <p:spPr bwMode="auto">
          <a:xfrm>
            <a:off x="2721331" y="1613475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6114929" y="1326420"/>
                <a:ext cx="7973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en-US" b="0" i="1" kern="0" dirty="0" smtClean="0">
                              <a:solidFill>
                                <a:srgbClr val="006633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4929" y="1326420"/>
                <a:ext cx="797333" cy="276999"/>
              </a:xfrm>
              <a:prstGeom prst="rect">
                <a:avLst/>
              </a:prstGeom>
              <a:blipFill>
                <a:blip r:embed="rId7"/>
                <a:stretch>
                  <a:fillRect b="-2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4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42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294480" y="1038673"/>
                <a:ext cx="8392319" cy="51730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‘If input is sufficiently random, then output is random’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Multiple `sufficiently random’ models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Learn crypto for strong (but complex) models, results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We’ll see two simplified models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/>
                  <a:t>Von Neuman’s model: </a:t>
                </a:r>
                <a:br>
                  <a:rPr lang="en-US" altLang="en-US" sz="2400" b="1" dirty="0"/>
                </a:br>
                <a:r>
                  <a:rPr lang="en-US" altLang="en-US" sz="2400" dirty="0"/>
                  <a:t>Assume each bit is result of flip of coin with fixed bias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Von Neuman’s solution: </a:t>
                </a:r>
              </a:p>
              <a:p>
                <a:pPr marL="1338263" lvl="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Arrange input in pairs of bits: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en-US" sz="18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18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1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US" altLang="en-US" sz="1800" dirty="0"/>
              </a:p>
              <a:p>
                <a:pPr marL="1338263" lvl="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Remove pairs where bits are the same, so now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alt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en-US" sz="1800" dirty="0"/>
              </a:p>
              <a:p>
                <a:pPr marL="1338263" lvl="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Output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en-US" sz="24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600" dirty="0"/>
                  <a:t>If assumption holds – output is uniform !</a:t>
                </a:r>
              </a:p>
              <a:p>
                <a:pPr marL="1338263" lvl="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Exercise in textbook.  </a:t>
                </a:r>
              </a:p>
            </p:txBody>
          </p:sp>
        </mc:Choice>
        <mc:Fallback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4480" y="1038673"/>
                <a:ext cx="8392319" cy="5173084"/>
              </a:xfrm>
              <a:prstGeom prst="rect">
                <a:avLst/>
              </a:prstGeom>
              <a:blipFill>
                <a:blip r:embed="rId3"/>
                <a:stretch>
                  <a:fillRect t="-489" b="-1711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8124824" cy="71006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kern="0" dirty="0">
                <a:solidFill>
                  <a:srgbClr val="CC9900"/>
                </a:solidFill>
              </a:rPr>
              <a:t>Von Neuman’s Randomness Extraction</a:t>
            </a:r>
          </a:p>
        </p:txBody>
      </p:sp>
    </p:spTree>
    <p:extLst>
      <p:ext uri="{BB962C8B-B14F-4D97-AF65-F5344CB8AC3E}">
        <p14:creationId xmlns:p14="http://schemas.microsoft.com/office/powerpoint/2010/main" val="115905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43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294480" y="1016806"/>
                <a:ext cx="8392319" cy="41096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‘If input is sufficiently random, then output is random’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Simple model: if any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input bits are random,</a:t>
                </a:r>
                <a:br>
                  <a:rPr lang="en-US" altLang="en-US" sz="2400" dirty="0"/>
                </a:br>
                <a:r>
                  <a:rPr lang="en-US" altLang="en-US" sz="2400" dirty="0"/>
                  <a:t>                       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</a:t>
                </a:r>
                <a:r>
                  <a:rPr lang="en-US" altLang="en-US" sz="2400" dirty="0"/>
                  <a:t> all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output bits are pseudorandom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For sufficiently large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 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</m:oMath>
                </a14:m>
                <a:endParaRPr lang="en-US" altLang="en-US" sz="20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Simplified process: </a:t>
                </a:r>
                <a:br>
                  <a:rPr lang="en-US" altLang="en-US" sz="2800" dirty="0"/>
                </a:br>
                <a:br>
                  <a:rPr lang="en-US" altLang="en-US" sz="2800" dirty="0"/>
                </a:br>
                <a:br>
                  <a:rPr lang="en-US" altLang="en-US" sz="2800" dirty="0"/>
                </a:br>
                <a:br>
                  <a:rPr lang="en-US" altLang="en-US" sz="2800" dirty="0"/>
                </a:br>
                <a:r>
                  <a:rPr lang="en-US" altLang="en-US" sz="2800" dirty="0"/>
                  <a:t> 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4480" y="1016806"/>
                <a:ext cx="8392319" cy="4109652"/>
              </a:xfrm>
              <a:prstGeom prst="rect">
                <a:avLst/>
              </a:prstGeom>
              <a:blipFill>
                <a:blip r:embed="rId3"/>
                <a:stretch>
                  <a:fillRect t="-89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8124824" cy="8024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600" kern="0" dirty="0">
                <a:solidFill>
                  <a:srgbClr val="CC9900"/>
                </a:solidFill>
              </a:rPr>
              <a:t>Bitwise Randomness Extraction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6764774" y="4517305"/>
            <a:ext cx="573741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 bwMode="auto">
              <a:xfrm>
                <a:off x="2869609" y="3960230"/>
                <a:ext cx="3074895" cy="153886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>
                  <a:lnSpc>
                    <a:spcPct val="150000"/>
                  </a:lnSpc>
                </a:pPr>
                <a:r>
                  <a:rPr lang="en-US" altLang="en-US" dirty="0">
                    <a:ea typeface="Cambria Math" panose="02040503050406030204" pitchFamily="18" charset="0"/>
                  </a:rPr>
                  <a:t>Select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altLang="en-US" dirty="0">
                    <a:ea typeface="Cambria Math" panose="02040503050406030204" pitchFamily="18" charset="0"/>
                  </a:rPr>
                  <a:t>random </a:t>
                </a:r>
                <a14:m>
                  <m:oMath xmlns:m="http://schemas.openxmlformats.org/officeDocument/2006/math">
                    <m:r>
                      <a:rPr lang="en-US" altLang="en-US" i="1" kern="0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𝑖𝑛𝑝𝑢𝑡</m:t>
                    </m:r>
                  </m:oMath>
                </a14:m>
                <a:r>
                  <a:rPr lang="en-US" altLang="en-US" dirty="0">
                    <a:ea typeface="Cambria Math" panose="02040503050406030204" pitchFamily="18" charset="0"/>
                  </a:rPr>
                  <a:t> bits</a:t>
                </a:r>
              </a:p>
              <a:p>
                <a:pPr marL="0" lvl="1">
                  <a:lnSpc>
                    <a:spcPct val="150000"/>
                  </a:lnSpc>
                </a:pPr>
                <a:r>
                  <a:rPr lang="en-US" altLang="en-US" dirty="0">
                    <a:ea typeface="Cambria Math" panose="02040503050406030204" pitchFamily="18" charset="0"/>
                  </a:rPr>
                  <a:t>Select a random bit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</m:oMath>
                </a14:m>
                <a:br>
                  <a:rPr lang="en-US" altLang="en-US" b="0" i="1" kern="0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b>
                    </m:sSub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←</m:t>
                    </m:r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𝑖𝑛𝑝𝑢𝑡</m:t>
                    </m:r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)</m:t>
                    </m:r>
                  </m:oMath>
                </a14:m>
                <a:r>
                  <a:rPr lang="en-GB" altLang="en-US" kern="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kern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kern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  <m: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−</m:t>
                        </m:r>
                        <m: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{0,1}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lang="en-GB" altLang="en-US" kern="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69609" y="3960230"/>
                <a:ext cx="3074895" cy="1538869"/>
              </a:xfrm>
              <a:prstGeom prst="rect">
                <a:avLst/>
              </a:prstGeom>
              <a:blipFill>
                <a:blip r:embed="rId4"/>
                <a:stretch>
                  <a:fillRect l="-1581" b="-196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 bwMode="auto">
              <a:xfrm>
                <a:off x="7625387" y="4452478"/>
                <a:ext cx="1098410" cy="54125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US" altLang="en-US" b="0" kern="0" err="1">
                    <a:solidFill>
                      <a:srgbClr val="006633"/>
                    </a:solidFill>
                    <a:cs typeface="Times New Roman" pitchFamily="18" charset="0"/>
                  </a:rPr>
                  <a:t>Adv</a:t>
                </a:r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 wins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𝑏</m:t>
                    </m:r>
                  </m:oMath>
                </a14:m>
                <a:endParaRPr lang="en-US" altLang="en-US" b="0" i="1" kern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5387" y="4452478"/>
                <a:ext cx="1098410" cy="541254"/>
              </a:xfrm>
              <a:prstGeom prst="rect">
                <a:avLst/>
              </a:prstGeom>
              <a:blipFill>
                <a:blip r:embed="rId5"/>
                <a:stretch>
                  <a:fillRect l="-4396" t="-13187" r="-8791" b="-25275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ight Arrow 17"/>
          <p:cNvSpPr/>
          <p:nvPr/>
        </p:nvSpPr>
        <p:spPr bwMode="auto">
          <a:xfrm>
            <a:off x="5944504" y="4573587"/>
            <a:ext cx="820269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Right Arrow 18"/>
          <p:cNvSpPr/>
          <p:nvPr/>
        </p:nvSpPr>
        <p:spPr bwMode="auto">
          <a:xfrm>
            <a:off x="7338516" y="4580148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20"/>
              <p:cNvSpPr/>
              <p:nvPr/>
            </p:nvSpPr>
            <p:spPr bwMode="auto">
              <a:xfrm>
                <a:off x="561975" y="4312194"/>
                <a:ext cx="2028825" cy="821820"/>
              </a:xfrm>
              <a:prstGeom prst="roundRect">
                <a:avLst/>
              </a:prstGeom>
              <a:solidFill>
                <a:srgbClr val="FFFFCC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Adv(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kumimoji="0" 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1</m:t>
                        </m:r>
                      </m:e>
                      <m:sup>
                        <m:r>
                          <a:rPr kumimoji="0" 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kumimoji="0" 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): select</a:t>
                </a:r>
                <a:r>
                  <a:rPr kumimoji="0" lang="en-US" sz="16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60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𝑖𝑛𝑝𝑢𝑡</m:t>
                    </m:r>
                  </m:oMath>
                </a14:m>
                <a:r>
                  <a:rPr kumimoji="0" lang="en-US" sz="16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, except for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</m:oMath>
                </a14:m>
                <a:r>
                  <a:rPr kumimoji="0" lang="en-US" sz="16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(random) bits</a:t>
                </a:r>
                <a:endPara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1" name="Rounded 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1975" y="4312194"/>
                <a:ext cx="2028825" cy="821820"/>
              </a:xfrm>
              <a:prstGeom prst="roundRect">
                <a:avLst/>
              </a:prstGeom>
              <a:blipFill>
                <a:blip r:embed="rId6"/>
                <a:stretch>
                  <a:fillRect b="-1386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ight Arrow 22"/>
          <p:cNvSpPr/>
          <p:nvPr/>
        </p:nvSpPr>
        <p:spPr bwMode="auto">
          <a:xfrm>
            <a:off x="2590800" y="4573587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5984398" y="4286532"/>
                <a:ext cx="7973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en-US" b="0" i="1" kern="0" dirty="0" smtClean="0">
                              <a:solidFill>
                                <a:srgbClr val="006633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4398" y="4286532"/>
                <a:ext cx="797333" cy="276999"/>
              </a:xfrm>
              <a:prstGeom prst="rect">
                <a:avLst/>
              </a:prstGeom>
              <a:blipFill>
                <a:blip r:embed="rId7"/>
                <a:stretch>
                  <a:fillRect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492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3" grpId="0" animBg="1"/>
      <p:bldP spid="2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1F9924-C2F9-49D1-94C9-44FF3B305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44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453A0-0D67-493B-9CC2-2C3EA02CF9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693"/>
          <a:stretch/>
        </p:blipFill>
        <p:spPr>
          <a:xfrm>
            <a:off x="270981" y="1850057"/>
            <a:ext cx="8136519" cy="43935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044CB56-E285-4F29-A5BB-23A45B1DDBD0}"/>
                  </a:ext>
                </a:extLst>
              </p:cNvPr>
              <p:cNvSpPr txBox="1"/>
              <p:nvPr/>
            </p:nvSpPr>
            <p:spPr>
              <a:xfrm>
                <a:off x="457200" y="318282"/>
                <a:ext cx="536525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Hash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sz="2400" dirty="0"/>
                  <a:t> is BRE if for PPT adversary </a:t>
                </a:r>
                <a:r>
                  <a:rPr lang="en-US" sz="2400" i="1" dirty="0"/>
                  <a:t>A</a:t>
                </a:r>
                <a:r>
                  <a:rPr lang="en-US" sz="2400" dirty="0"/>
                  <a:t>,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044CB56-E285-4F29-A5BB-23A45B1DDB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318282"/>
                <a:ext cx="5365251" cy="461665"/>
              </a:xfrm>
              <a:prstGeom prst="rect">
                <a:avLst/>
              </a:prstGeom>
              <a:blipFill>
                <a:blip r:embed="rId3"/>
                <a:stretch>
                  <a:fillRect l="-1705" t="-9211" r="-795" b="-30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182C514F-CCA1-4766-B8DD-92A3EB236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91" y="779947"/>
            <a:ext cx="7335197" cy="6267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F3A675-25C1-4A7C-9CAB-5A50D4CC705A}"/>
              </a:ext>
            </a:extLst>
          </p:cNvPr>
          <p:cNvSpPr txBox="1"/>
          <p:nvPr/>
        </p:nvSpPr>
        <p:spPr>
          <a:xfrm>
            <a:off x="6883244" y="1387848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is negligible.</a:t>
            </a:r>
          </a:p>
        </p:txBody>
      </p:sp>
    </p:spTree>
    <p:extLst>
      <p:ext uri="{BB962C8B-B14F-4D97-AF65-F5344CB8AC3E}">
        <p14:creationId xmlns:p14="http://schemas.microsoft.com/office/powerpoint/2010/main" val="35967700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45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294480" y="1038673"/>
                <a:ext cx="8392319" cy="228145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‘If input is sufficiently random, then output is random’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Simple model: if any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𝜇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r>
                  <a:rPr lang="en-US" altLang="en-US" sz="2400" dirty="0"/>
                  <a:t> input bits are random,</a:t>
                </a:r>
                <a:br>
                  <a:rPr lang="en-US" altLang="en-US" sz="2400" dirty="0"/>
                </a:br>
                <a:r>
                  <a:rPr lang="en-US" altLang="en-US" sz="2400" dirty="0"/>
                  <a:t>                       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</a:t>
                </a:r>
                <a:r>
                  <a:rPr lang="en-US" altLang="en-US" sz="2400" dirty="0"/>
                  <a:t> all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output bits are pseudorandom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For sufficiently large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 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</m:oMath>
                </a14:m>
                <a:endParaRPr lang="en-US" altLang="en-US" sz="20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More precise process: </a:t>
                </a:r>
                <a:r>
                  <a:rPr lang="en-US" altLang="en-US" sz="2800" dirty="0"/>
                  <a:t> 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4480" y="1038673"/>
                <a:ext cx="8392319" cy="2281459"/>
              </a:xfrm>
              <a:prstGeom prst="rect">
                <a:avLst/>
              </a:prstGeom>
              <a:blipFill>
                <a:blip r:embed="rId3"/>
                <a:stretch>
                  <a:fillRect t="-1333" b="-480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392319" cy="77162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400" kern="0" dirty="0">
                <a:solidFill>
                  <a:srgbClr val="CC9900"/>
                </a:solidFill>
              </a:rPr>
              <a:t>Bitwise Randomness Extraction (2) </a:t>
            </a:r>
          </a:p>
        </p:txBody>
      </p:sp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22BE611A-669B-4CC1-B331-205267A0B73B}"/>
              </a:ext>
            </a:extLst>
          </p:cNvPr>
          <p:cNvSpPr/>
          <p:nvPr/>
        </p:nvSpPr>
        <p:spPr bwMode="auto">
          <a:xfrm>
            <a:off x="6948708" y="4000008"/>
            <a:ext cx="573741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F9A49C8-A4CB-4650-9EBA-80DD74C9F158}"/>
                  </a:ext>
                </a:extLst>
              </p:cNvPr>
              <p:cNvSpPr/>
              <p:nvPr/>
            </p:nvSpPr>
            <p:spPr bwMode="auto">
              <a:xfrm>
                <a:off x="3053542" y="3489690"/>
                <a:ext cx="3224597" cy="159596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>
                  <a:lnSpc>
                    <a:spcPct val="150000"/>
                  </a:lnSpc>
                </a:pPr>
                <a:r>
                  <a:rPr lang="en-US" altLang="en-US" dirty="0">
                    <a:ea typeface="Cambria Math" panose="02040503050406030204" pitchFamily="18" charset="0"/>
                  </a:rPr>
                  <a:t>Select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{0,1}</m:t>
                    </m:r>
                  </m:oMath>
                </a14:m>
                <a:r>
                  <a:rPr lang="en-GB" altLang="en-US" kern="0" dirty="0">
                    <a:cs typeface="Times New Roman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′</m:t>
                    </m:r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{0,1}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|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𝑚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|</m:t>
                        </m:r>
                      </m:sup>
                    </m:sSup>
                  </m:oMath>
                </a14:m>
                <a:endParaRPr lang="en-US" altLang="en-US" b="0" i="1" kern="0" dirty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  <a:p>
                <a:pPr marL="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en-US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altLang="en-US" b="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=</m:t>
                      </m:r>
                      <m:r>
                        <a:rPr lang="en-US" altLang="en-US" b="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h</m:t>
                      </m:r>
                      <m:r>
                        <a:rPr lang="en-US" altLang="en-US" b="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r>
                        <a:rPr lang="en-US" altLang="en-US" b="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𝑚</m:t>
                      </m:r>
                      <m:r>
                        <a:rPr lang="en-US" altLang="en-US" b="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⊕</m:t>
                      </m:r>
                      <m:d>
                        <m:dPr>
                          <m:ctrlPr>
                            <a:rPr lang="en-US" altLang="en-US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dPr>
                        <m:e>
                          <m:r>
                            <a:rPr lang="en-US" altLang="en-US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𝑚</m:t>
                          </m:r>
                          <m:r>
                            <a:rPr lang="en-US" altLang="en-US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′∧</m:t>
                          </m:r>
                          <m:r>
                            <a:rPr lang="en-US" altLang="en-US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𝑀</m:t>
                          </m:r>
                        </m:e>
                      </m:d>
                      <m:r>
                        <a:rPr lang="en-US" altLang="en-US" b="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GB" altLang="en-US" kern="0" dirty="0">
                  <a:solidFill>
                    <a:schemeClr val="tx1"/>
                  </a:solidFill>
                </a:endParaRPr>
              </a:p>
              <a:p>
                <a:pPr marL="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kern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i="1" kern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en-US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1−</m:t>
                          </m:r>
                          <m:r>
                            <a:rPr lang="en-US" altLang="en-US" i="1" kern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𝑏</m:t>
                          </m:r>
                        </m:sub>
                      </m:sSub>
                      <m:groupChr>
                        <m:groupChrPr>
                          <m:chr m:val="←"/>
                          <m:vertJc m:val="bot"/>
                          <m:ctrlPr>
                            <a:rPr 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{0,1}</m:t>
                          </m:r>
                        </m:e>
                        <m:sup>
                          <m:r>
                            <a:rPr lang="en-US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GB" altLang="en-US" kern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F9A49C8-A4CB-4650-9EBA-80DD74C9F1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53542" y="3489690"/>
                <a:ext cx="3224597" cy="1595964"/>
              </a:xfrm>
              <a:prstGeom prst="rect">
                <a:avLst/>
              </a:prstGeom>
              <a:blipFill>
                <a:blip r:embed="rId4"/>
                <a:stretch>
                  <a:fillRect l="-1507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B25069A-A89E-4354-ABF8-439345E63043}"/>
                  </a:ext>
                </a:extLst>
              </p:cNvPr>
              <p:cNvSpPr/>
              <p:nvPr/>
            </p:nvSpPr>
            <p:spPr bwMode="auto">
              <a:xfrm>
                <a:off x="7809321" y="3935181"/>
                <a:ext cx="1098410" cy="54125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US" altLang="en-US" b="0" kern="0" err="1">
                    <a:solidFill>
                      <a:srgbClr val="006633"/>
                    </a:solidFill>
                    <a:cs typeface="Times New Roman" pitchFamily="18" charset="0"/>
                  </a:rPr>
                  <a:t>Adv</a:t>
                </a:r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 wins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𝑏</m:t>
                    </m:r>
                  </m:oMath>
                </a14:m>
                <a:endParaRPr lang="en-US" altLang="en-US" b="0" i="1" kern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B25069A-A89E-4354-ABF8-439345E630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809321" y="3935181"/>
                <a:ext cx="1098410" cy="541254"/>
              </a:xfrm>
              <a:prstGeom prst="rect">
                <a:avLst/>
              </a:prstGeom>
              <a:blipFill>
                <a:blip r:embed="rId5"/>
                <a:stretch>
                  <a:fillRect l="-3846" t="-14444" r="-9341" b="-25556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ight Arrow 17">
            <a:extLst>
              <a:ext uri="{FF2B5EF4-FFF2-40B4-BE49-F238E27FC236}">
                <a16:creationId xmlns:a16="http://schemas.microsoft.com/office/drawing/2014/main" id="{2AB46755-8735-4D9C-A8DB-298206F2004B}"/>
              </a:ext>
            </a:extLst>
          </p:cNvPr>
          <p:cNvSpPr/>
          <p:nvPr/>
        </p:nvSpPr>
        <p:spPr bwMode="auto">
          <a:xfrm>
            <a:off x="6128438" y="4056290"/>
            <a:ext cx="820269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ight Arrow 18">
            <a:extLst>
              <a:ext uri="{FF2B5EF4-FFF2-40B4-BE49-F238E27FC236}">
                <a16:creationId xmlns:a16="http://schemas.microsoft.com/office/drawing/2014/main" id="{B40F6797-E87F-4979-9C74-77C55FF6C222}"/>
              </a:ext>
            </a:extLst>
          </p:cNvPr>
          <p:cNvSpPr/>
          <p:nvPr/>
        </p:nvSpPr>
        <p:spPr bwMode="auto">
          <a:xfrm>
            <a:off x="7522450" y="4062851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ounded Rectangle 20">
                <a:extLst>
                  <a:ext uri="{FF2B5EF4-FFF2-40B4-BE49-F238E27FC236}">
                    <a16:creationId xmlns:a16="http://schemas.microsoft.com/office/drawing/2014/main" id="{B5D0AAC3-1301-4E4F-8BF5-ED664F73DFB0}"/>
                  </a:ext>
                </a:extLst>
              </p:cNvPr>
              <p:cNvSpPr/>
              <p:nvPr/>
            </p:nvSpPr>
            <p:spPr bwMode="auto">
              <a:xfrm>
                <a:off x="457200" y="3533895"/>
                <a:ext cx="2408663" cy="1317708"/>
              </a:xfrm>
              <a:prstGeom prst="roundRect">
                <a:avLst/>
              </a:prstGeom>
              <a:solidFill>
                <a:srgbClr val="FFFFCC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  <m:r>
                      <a:rPr lang="en-US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𝑀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∈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{0,1}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←</m:t>
                    </m:r>
                  </m:oMath>
                </a14:m>
                <a:r>
                  <a:rPr kumimoji="0" 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A(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kumimoji="0" 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1</m:t>
                        </m:r>
                      </m:e>
                      <m:sup>
                        <m:r>
                          <a:rPr kumimoji="0" 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kumimoji="0" 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)</a:t>
                </a:r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𝑚</m:t>
                        </m:r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𝑀</m:t>
                        </m:r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, </m:t>
                    </m:r>
                    <m:r>
                      <m:rPr>
                        <m:sty m:val="p"/>
                      </m:rPr>
                      <a:rPr lang="el-G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Σ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𝑀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𝑖</m:t>
                        </m:r>
                      </m:e>
                    </m:d>
                    <m:r>
                      <a:rPr lang="en-US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≥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𝜇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r>
                  <a:rPr lang="en-US" dirty="0">
                    <a:cs typeface="Arial" pitchFamily="34" charset="0"/>
                  </a:rPr>
                  <a:t> (mask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𝑀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has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≤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𝜇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1 bits)</a:t>
                </a:r>
                <a:endPara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2" name="Rounded Rectangle 20">
                <a:extLst>
                  <a:ext uri="{FF2B5EF4-FFF2-40B4-BE49-F238E27FC236}">
                    <a16:creationId xmlns:a16="http://schemas.microsoft.com/office/drawing/2014/main" id="{B5D0AAC3-1301-4E4F-8BF5-ED664F73DF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3533895"/>
                <a:ext cx="2408663" cy="1317708"/>
              </a:xfrm>
              <a:prstGeom prst="roundRect">
                <a:avLst/>
              </a:prstGeom>
              <a:blipFill>
                <a:blip r:embed="rId6"/>
                <a:stretch>
                  <a:fillRect b="-1376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ight Arrow 22">
            <a:extLst>
              <a:ext uri="{FF2B5EF4-FFF2-40B4-BE49-F238E27FC236}">
                <a16:creationId xmlns:a16="http://schemas.microsoft.com/office/drawing/2014/main" id="{5A59697A-97C7-4691-A29F-34C16ECAC673}"/>
              </a:ext>
            </a:extLst>
          </p:cNvPr>
          <p:cNvSpPr/>
          <p:nvPr/>
        </p:nvSpPr>
        <p:spPr bwMode="auto">
          <a:xfrm>
            <a:off x="2774734" y="4056290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FA6C3F2-7A0A-48E5-A5E7-42C93993939F}"/>
                  </a:ext>
                </a:extLst>
              </p:cNvPr>
              <p:cNvSpPr txBox="1"/>
              <p:nvPr/>
            </p:nvSpPr>
            <p:spPr>
              <a:xfrm>
                <a:off x="6302717" y="3704922"/>
                <a:ext cx="7973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en-US" b="0" i="1" kern="0" dirty="0" smtClean="0">
                              <a:solidFill>
                                <a:srgbClr val="006633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FA6C3F2-7A0A-48E5-A5E7-42C9399393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2717" y="3704922"/>
                <a:ext cx="797333" cy="276999"/>
              </a:xfrm>
              <a:prstGeom prst="rect">
                <a:avLst/>
              </a:prstGeom>
              <a:blipFill>
                <a:blip r:embed="rId7"/>
                <a:stretch>
                  <a:fillRect b="-2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8F4CF463-386B-4A80-93AF-B183E7D3DE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7564" y="5200281"/>
            <a:ext cx="8576551" cy="88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14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46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8406574" cy="733814"/>
          </a:xfrm>
        </p:spPr>
        <p:txBody>
          <a:bodyPr/>
          <a:lstStyle/>
          <a:p>
            <a:pPr eaLnBrk="1" hangingPunct="1"/>
            <a:r>
              <a:rPr lang="en-US" altLang="en-US"/>
              <a:t>KDF: Salted Randomness Extraction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80224" y="1069480"/>
                <a:ext cx="8406575" cy="4967426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b="1"/>
                  <a:t>Key Derivation Function (KDF)</a:t>
                </a:r>
                <a:endParaRPr lang="en-US" altLang="en-US" sz="260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/>
                  <a:t>Two variants: random-keyed and </a:t>
                </a:r>
                <a:r>
                  <a:rPr lang="en-US" altLang="en-US" sz="2200" err="1"/>
                  <a:t>unkeyed</a:t>
                </a:r>
                <a:r>
                  <a:rPr lang="en-US" altLang="en-US" sz="2200"/>
                  <a:t> (deterministic)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u="sng"/>
                  <a:t>Randomized - KDF: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𝐾𝐷𝐹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en-US" sz="2400"/>
                  <a:t> where </a:t>
                </a:r>
                <a:r>
                  <a:rPr lang="en-US" altLang="en-US" sz="2400" i="1">
                    <a:latin typeface="Times New Roman" pitchFamily="18" charset="0"/>
                    <a:cs typeface="Times New Roman" pitchFamily="18" charset="0"/>
                  </a:rPr>
                  <a:t>KDF</a:t>
                </a:r>
                <a:r>
                  <a:rPr lang="en-US" altLang="en-US" sz="2400"/>
                  <a:t> is a key derivation function,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en-US" sz="2400"/>
                  <a:t> is public random (‘salt’) and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altLang="en-US" sz="2400"/>
                  <a:t> is `sufficiently random’ input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u="sng"/>
                  <a:t>Deterministic - crypto-hash:</a:t>
                </a:r>
                <a:r>
                  <a:rPr lang="en-US" altLang="en-US" sz="2400"/>
                  <a:t>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en-US" sz="2400"/>
                  <a:t> where </a:t>
                </a:r>
                <a:r>
                  <a:rPr lang="en-US" altLang="en-US" sz="2400" i="1"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US" altLang="en-US" sz="2400"/>
                  <a:t> is </a:t>
                </a:r>
                <a:r>
                  <a:rPr lang="en-US" altLang="en-US" sz="2400" u="sng"/>
                  <a:t>randomness-extracting crypto-hash</a:t>
                </a:r>
                <a:r>
                  <a:rPr lang="en-US" altLang="en-US" sz="2400"/>
                  <a:t>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/>
                  <a:t>No need in salt, but </a:t>
                </a:r>
                <a:r>
                  <a:rPr lang="en-US" altLang="en-US" sz="2000" b="1"/>
                  <a:t>not</a:t>
                </a:r>
                <a:r>
                  <a:rPr lang="en-US" altLang="en-US" sz="2000"/>
                  <a:t> provably-secure 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>
                    <a:solidFill>
                      <a:srgbClr val="FF0000"/>
                    </a:solidFill>
                  </a:rPr>
                  <a:t>Question: isn’t (every) PRF a KDF? </a:t>
                </a:r>
                <a:r>
                  <a:rPr lang="en-US" altLang="en-US" sz="1800">
                    <a:solidFill>
                      <a:srgbClr val="FF0000"/>
                    </a:solidFill>
                  </a:rPr>
                  <a:t>[not that easy </a:t>
                </a:r>
                <a:r>
                  <a:rPr lang="en-US" altLang="en-US" sz="1800">
                    <a:solidFill>
                      <a:srgbClr val="FF0000"/>
                    </a:solidFill>
                    <a:sym typeface="Wingdings" panose="05000000000000000000" pitchFamily="2" charset="2"/>
                  </a:rPr>
                  <a:t> ]</a:t>
                </a:r>
                <a:r>
                  <a:rPr lang="en-US" altLang="en-US" sz="1800">
                    <a:solidFill>
                      <a:srgbClr val="FF0000"/>
                    </a:solidFill>
                  </a:rPr>
                  <a:t> 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1800">
                    <a:solidFill>
                      <a:srgbClr val="FF0000"/>
                    </a:solidFill>
                  </a:rPr>
                  <a:t>Note: definition of KDF: see textbook</a:t>
                </a:r>
                <a:endParaRPr lang="en-US" altLang="en-US" sz="2000"/>
              </a:p>
            </p:txBody>
          </p:sp>
        </mc:Choice>
        <mc:Fallback xmlns=""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80224" y="1069480"/>
                <a:ext cx="8406575" cy="4967426"/>
              </a:xfrm>
              <a:blipFill>
                <a:blip r:embed="rId3"/>
                <a:stretch>
                  <a:fillRect l="-363" t="-19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45389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47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294481" y="2522095"/>
                <a:ext cx="8307388" cy="353699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FF"/>
                    </a:solidFill>
                  </a:rPr>
                  <a:t>Bitwise Randomness extraction*: </a:t>
                </a:r>
                <a:r>
                  <a:rPr lang="en-US" altLang="en-US" sz="2400" dirty="0"/>
                  <a:t>if any</a:t>
                </a:r>
                <a14:m>
                  <m:oMath xmlns:m="http://schemas.openxmlformats.org/officeDocument/2006/math">
                    <m:r>
                      <a:rPr lang="en-US" sz="24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altLang="en-US" sz="2400" dirty="0"/>
                  <a:t> input bits are random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</a:t>
                </a:r>
                <a:r>
                  <a:rPr lang="en-US" altLang="en-US" sz="2400" dirty="0"/>
                  <a:t> entire output (all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bits) is pseudorandom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One-way function / preimage resistance: </a:t>
                </a:r>
                <a:r>
                  <a:rPr lang="en-GB" altLang="en-US" sz="2400" dirty="0"/>
                  <a:t>given </a:t>
                </a:r>
                <a:r>
                  <a:rPr lang="en-GB" altLang="en-US" sz="24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h(x)</a:t>
                </a:r>
                <a:r>
                  <a:rPr lang="en-GB" altLang="en-US" sz="2400" i="1" dirty="0"/>
                  <a:t> </a:t>
                </a:r>
                <a:r>
                  <a:rPr lang="en-GB" altLang="en-US" sz="2400" dirty="0"/>
                  <a:t>for random </a:t>
                </a:r>
                <a:r>
                  <a:rPr lang="en-GB" altLang="en-US" sz="24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4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en-GB" altLang="en-US" sz="2400" dirty="0"/>
                  <a:t> it is hard to find </a:t>
                </a:r>
                <a:r>
                  <a:rPr lang="en-GB" altLang="en-US" sz="24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400" dirty="0"/>
                  <a:t>, or any </a:t>
                </a:r>
                <a:r>
                  <a:rPr lang="en-GB" altLang="en-US" sz="24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x' </a:t>
                </a:r>
                <a:r>
                  <a:rPr lang="en-GB" altLang="en-US" sz="2400" dirty="0" err="1"/>
                  <a:t>s.t.</a:t>
                </a:r>
                <a:r>
                  <a:rPr lang="en-GB" altLang="en-US" sz="2400" i="1" dirty="0"/>
                  <a:t> </a:t>
                </a:r>
                <a:r>
                  <a:rPr lang="en-GB" altLang="en-US" sz="24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</a:t>
                </a:r>
                <a:endParaRPr lang="en-GB" altLang="en-US" sz="2400" kern="0" dirty="0">
                  <a:solidFill>
                    <a:srgbClr val="0000FF"/>
                  </a:solidFill>
                </a:endParaRP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kern="0" dirty="0">
                    <a:solidFill>
                      <a:srgbClr val="FF00FF"/>
                    </a:solidFill>
                  </a:rPr>
                  <a:t>Second pre-image resistance (SPR)</a:t>
                </a:r>
                <a:r>
                  <a:rPr lang="en-GB" altLang="en-US" sz="2400" kern="0" dirty="0">
                    <a:solidFill>
                      <a:srgbClr val="0000FF"/>
                    </a:solidFill>
                  </a:rPr>
                  <a:t>: </a:t>
                </a:r>
                <a:r>
                  <a:rPr lang="en-GB" altLang="en-US" sz="2400" kern="0" dirty="0"/>
                  <a:t>hard to find collision with random </a:t>
                </a:r>
                <a14:m>
                  <m:oMath xmlns:m="http://schemas.openxmlformats.org/officeDocument/2006/math"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400" kern="0" dirty="0"/>
                  <a:t>, i.e.,</a:t>
                </a:r>
                <a14:m>
                  <m:oMath xmlns:m="http://schemas.openxmlformats.org/officeDocument/2006/math">
                    <m:r>
                      <a:rPr lang="en-US" altLang="en-US" sz="24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  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400" kern="0" dirty="0" err="1"/>
                  <a:t>s.t.</a:t>
                </a:r>
                <a:r>
                  <a:rPr lang="en-GB" altLang="en-US" sz="2400" kern="0" dirty="0"/>
                  <a:t> </a:t>
                </a:r>
                <a:r>
                  <a:rPr lang="en-GB" altLang="en-US" sz="24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400" kern="0" dirty="0">
                  <a:solidFill>
                    <a:srgbClr val="0000FF"/>
                  </a:solidFill>
                </a:endParaRP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kern="0" dirty="0">
                    <a:solidFill>
                      <a:srgbClr val="0000FF"/>
                    </a:solidFill>
                  </a:rPr>
                  <a:t>Collision-Resistance (CR): </a:t>
                </a:r>
                <a:r>
                  <a:rPr lang="en-GB" altLang="en-US" sz="2400" kern="0" dirty="0"/>
                  <a:t>hard to find collision, i.e.,</a:t>
                </a:r>
                <a14:m>
                  <m:oMath xmlns:m="http://schemas.openxmlformats.org/officeDocument/2006/math">
                    <m:r>
                      <a:rPr lang="en-US" altLang="en-US" sz="24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d>
                      <m:dPr>
                        <m:ctrlPr>
                          <a:rPr lang="en-US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sz="24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r>
                  <a:rPr lang="en-GB" altLang="en-US" sz="24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400" kern="0" dirty="0" err="1"/>
                  <a:t>s.t.</a:t>
                </a:r>
                <a:r>
                  <a:rPr lang="en-GB" altLang="en-US" sz="2400" kern="0" dirty="0"/>
                  <a:t> </a:t>
                </a:r>
                <a:r>
                  <a:rPr lang="en-GB" altLang="en-US" sz="24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400" kern="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4481" y="2522095"/>
                <a:ext cx="8307388" cy="3536995"/>
              </a:xfrm>
              <a:prstGeom prst="rect">
                <a:avLst/>
              </a:prstGeom>
              <a:blipFill>
                <a:blip r:embed="rId3"/>
                <a:stretch>
                  <a:fillRect t="-1034" r="-1908" b="-2241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7772400" cy="79533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600" kern="0">
                <a:solidFill>
                  <a:srgbClr val="CC9900"/>
                </a:solidFill>
              </a:rPr>
              <a:t>Crypto hash functions: Goals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1479176" y="1102659"/>
            <a:ext cx="5620871" cy="1290917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Questions?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ounded Rectangle 7"/>
              <p:cNvSpPr/>
              <p:nvPr/>
            </p:nvSpPr>
            <p:spPr bwMode="auto">
              <a:xfrm>
                <a:off x="1479175" y="1102659"/>
                <a:ext cx="5620871" cy="1290917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Q: Show why</a:t>
                </a:r>
                <a:r>
                  <a:rPr kumimoji="0" lang="en-US" sz="2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0" lang="en-US" sz="2800" b="0" i="1" u="none" strike="noStrike" cap="none" normalizeH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kumimoji="0" lang="en-US" sz="2800" b="0" i="1" u="none" strike="noStrike" cap="none" normalizeH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kumimoji="0" lang="en-US" sz="2800" b="0" i="1" u="none" strike="noStrike" cap="none" normalizeH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kumimoji="0" lang="en-US" sz="2800" b="0" i="1" u="none" strike="noStrike" cap="none" normalizeH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r>
                      <a:rPr kumimoji="0" lang="en-US" sz="2800" b="0" i="1" u="none" strike="noStrike" cap="none" normalizeH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kumimoji="0" lang="en-US" sz="2800" b="0" i="1" u="none" strike="noStrike" cap="none" normalizeH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kumimoji="0" lang="en-US" sz="2800" b="0" i="1" u="none" strike="noStrike" cap="none" normalizeH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cs typeface="Arial" pitchFamily="34" charset="0"/>
                      </a:rPr>
                      <m:t>𝑚𝑜𝑑</m:t>
                    </m:r>
                    <m:r>
                      <a:rPr kumimoji="0" lang="en-US" sz="2800" b="0" i="1" u="none" strike="noStrike" cap="none" normalizeH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p>
                      <m:sSupPr>
                        <m:ctrlPr>
                          <a:rPr kumimoji="0" lang="en-US" sz="2800" b="0" i="1" u="none" strike="noStrike" cap="none" normalizeH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kumimoji="0" lang="en-US" sz="2800" b="0" i="1" u="none" strike="noStrike" cap="none" normalizeH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2</m:t>
                        </m:r>
                      </m:e>
                      <m:sup>
                        <m:r>
                          <a:rPr kumimoji="0" lang="en-US" sz="2800" b="0" i="1" u="none" strike="noStrike" cap="none" normalizeH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br>
                  <a:rPr kumimoji="0" lang="en-US" sz="2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</a:br>
                <a:r>
                  <a:rPr kumimoji="0" lang="en-US" sz="2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fails to meet </a:t>
                </a:r>
                <a:r>
                  <a:rPr kumimoji="0" lang="en-US" sz="2800" b="0" i="0" u="sng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any</a:t>
                </a:r>
                <a:r>
                  <a:rPr kumimoji="0" lang="en-US" sz="2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of the goals </a:t>
                </a:r>
                <a:endParaRPr kumimoji="0" lang="en-US" sz="2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" name="Rounded 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79175" y="1102659"/>
                <a:ext cx="5620871" cy="1290917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B01286-C506-4069-AD16-0707527B58B3}"/>
              </a:ext>
            </a:extLst>
          </p:cNvPr>
          <p:cNvSpPr/>
          <p:nvPr/>
        </p:nvSpPr>
        <p:spPr bwMode="auto">
          <a:xfrm>
            <a:off x="230032" y="959004"/>
            <a:ext cx="8307388" cy="452739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3200" dirty="0">
                <a:latin typeface="Arial" pitchFamily="34" charset="0"/>
                <a:cs typeface="Arial" pitchFamily="34" charset="0"/>
              </a:rPr>
              <a:t>Potion book hint: </a:t>
            </a:r>
          </a:p>
          <a:p>
            <a:endParaRPr lang="en-US" sz="3200" dirty="0">
              <a:latin typeface="Arial" pitchFamily="34" charset="0"/>
              <a:cs typeface="Arial" pitchFamily="34" charset="0"/>
            </a:endParaRPr>
          </a:p>
          <a:p>
            <a:r>
              <a:rPr lang="en-US" sz="3200" dirty="0">
                <a:latin typeface="Arial" pitchFamily="34" charset="0"/>
                <a:cs typeface="Arial" pitchFamily="34" charset="0"/>
              </a:rPr>
              <a:t>‘… or just shove a bezoar down there…’ </a:t>
            </a:r>
            <a:br>
              <a:rPr lang="en-US" sz="3200" dirty="0">
                <a:latin typeface="Arial" pitchFamily="34" charset="0"/>
                <a:cs typeface="Arial" pitchFamily="34" charset="0"/>
              </a:rPr>
            </a:br>
            <a:r>
              <a:rPr lang="en-US" sz="3200" dirty="0">
                <a:latin typeface="Arial" pitchFamily="34" charset="0"/>
                <a:cs typeface="Arial" pitchFamily="34" charset="0"/>
              </a:rPr>
              <a:t>[ The half-blood prince]</a:t>
            </a:r>
          </a:p>
          <a:p>
            <a:endParaRPr lang="en-US" sz="3200" dirty="0">
              <a:latin typeface="Arial" pitchFamily="34" charset="0"/>
              <a:cs typeface="Arial" pitchFamily="34" charset="0"/>
            </a:endParaRPr>
          </a:p>
          <a:p>
            <a:r>
              <a:rPr lang="en-US" sz="3200" dirty="0">
                <a:latin typeface="Arial" pitchFamily="34" charset="0"/>
                <a:cs typeface="Arial" pitchFamily="34" charset="0"/>
              </a:rPr>
              <a:t>Hash functions variant:</a:t>
            </a:r>
          </a:p>
          <a:p>
            <a:endParaRPr lang="en-US" sz="3200" dirty="0">
              <a:latin typeface="Arial" pitchFamily="34" charset="0"/>
              <a:cs typeface="Arial" pitchFamily="34" charset="0"/>
            </a:endParaRPr>
          </a:p>
          <a:p>
            <a:r>
              <a:rPr lang="en-US" sz="3200" dirty="0">
                <a:latin typeface="Arial" pitchFamily="34" charset="0"/>
                <a:cs typeface="Arial" pitchFamily="34" charset="0"/>
              </a:rPr>
              <a:t>‘… or just use the Random Oracle Model!’</a:t>
            </a:r>
          </a:p>
          <a:p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42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853B170-537B-4925-B37E-93A16FCADF0E}" type="slidenum">
              <a:rPr lang="he-IL" altLang="en-US"/>
              <a:pPr>
                <a:defRPr/>
              </a:pPr>
              <a:t>48</a:t>
            </a:fld>
            <a:endParaRPr lang="en-US" altLang="en-US"/>
          </a:p>
        </p:txBody>
      </p:sp>
      <p:sp>
        <p:nvSpPr>
          <p:cNvPr id="38917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75247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Random Oracle Method</a:t>
            </a:r>
          </a:p>
        </p:txBody>
      </p:sp>
      <p:sp>
        <p:nvSpPr>
          <p:cNvPr id="389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981075"/>
            <a:ext cx="8153400" cy="522463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800" dirty="0"/>
              <a:t>Use a fixed, keyless hash function </a:t>
            </a:r>
            <a:r>
              <a:rPr lang="en-GB" altLang="en-US" sz="2800" i="1" dirty="0">
                <a:latin typeface="Times New Roman" pitchFamily="18" charset="0"/>
                <a:cs typeface="Times New Roman" pitchFamily="18" charset="0"/>
              </a:rPr>
              <a:t>h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800" dirty="0" err="1"/>
              <a:t>Analyze</a:t>
            </a:r>
            <a:r>
              <a:rPr lang="en-GB" altLang="en-US" sz="2800" dirty="0"/>
              <a:t> </a:t>
            </a:r>
            <a:r>
              <a:rPr lang="en-GB" altLang="en-US" sz="2800" u="sng" dirty="0"/>
              <a:t>as if </a:t>
            </a:r>
            <a:r>
              <a:rPr lang="en-GB" altLang="en-US" sz="2800" dirty="0"/>
              <a:t>hash </a:t>
            </a:r>
            <a:r>
              <a:rPr lang="en-GB" altLang="en-US" sz="2800" i="1" dirty="0">
                <a:latin typeface="Times New Roman" pitchFamily="18" charset="0"/>
                <a:cs typeface="Times New Roman" pitchFamily="18" charset="0"/>
              </a:rPr>
              <a:t>h() </a:t>
            </a:r>
            <a:r>
              <a:rPr lang="en-GB" altLang="en-US" sz="2800" dirty="0"/>
              <a:t>is a </a:t>
            </a:r>
            <a:r>
              <a:rPr lang="en-GB" altLang="en-US" sz="2800" i="1" dirty="0">
                <a:solidFill>
                  <a:srgbClr val="0000FF"/>
                </a:solidFill>
              </a:rPr>
              <a:t>random function</a:t>
            </a:r>
            <a:r>
              <a:rPr lang="en-GB" altLang="en-US" sz="2800" i="1" dirty="0"/>
              <a:t> 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An invalid assumption: </a:t>
            </a:r>
            <a:r>
              <a:rPr lang="en-GB" altLang="en-US" sz="2400" i="1" dirty="0">
                <a:latin typeface="Times New Roman" pitchFamily="18" charset="0"/>
                <a:cs typeface="Times New Roman" pitchFamily="18" charset="0"/>
              </a:rPr>
              <a:t>h() </a:t>
            </a:r>
            <a:r>
              <a:rPr lang="en-GB" altLang="en-US" sz="2400" dirty="0"/>
              <a:t>is fixed!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Whenever </a:t>
            </a:r>
            <a:r>
              <a:rPr lang="en-GB" altLang="en-US" sz="2800" i="1" dirty="0">
                <a:latin typeface="Times New Roman" pitchFamily="18" charset="0"/>
                <a:cs typeface="Times New Roman" pitchFamily="18" charset="0"/>
              </a:rPr>
              <a:t>h()</a:t>
            </a:r>
            <a:r>
              <a:rPr lang="en-GB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400" dirty="0"/>
              <a:t>is used, use oracle (black box) for random function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800" dirty="0"/>
              <a:t>Good for screening insecure solutions</a:t>
            </a:r>
          </a:p>
          <a:p>
            <a:pPr marL="741363" lvl="1" indent="-284163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Random oracle security </a:t>
            </a:r>
            <a:r>
              <a:rPr lang="en-GB" altLang="en-US" sz="2400" dirty="0">
                <a:sym typeface="Wingdings" pitchFamily="2" charset="2"/>
              </a:rPr>
              <a:t></a:t>
            </a:r>
            <a:r>
              <a:rPr lang="en-GB" altLang="en-US" sz="2400" dirty="0"/>
              <a:t> many attacks fail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Not proof, but exclude ‘structural weaknesses’</a:t>
            </a:r>
            <a:endParaRPr lang="en-GB" altLang="en-US" sz="20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800" dirty="0"/>
              <a:t>In practice: assume random oracle and use a standard hash functions</a:t>
            </a:r>
          </a:p>
          <a:p>
            <a:pPr marL="668338" lvl="1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Or better: replace by ‘standard’ crypto schemes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800" dirty="0"/>
              <a:t>More details in textbook</a:t>
            </a:r>
          </a:p>
        </p:txBody>
      </p:sp>
    </p:spTree>
    <p:extLst>
      <p:ext uri="{BB962C8B-B14F-4D97-AF65-F5344CB8AC3E}">
        <p14:creationId xmlns:p14="http://schemas.microsoft.com/office/powerpoint/2010/main" val="39389298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8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8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9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9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4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To be finished later.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49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48027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Hashing for 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0123"/>
            <a:ext cx="8229600" cy="1822449"/>
          </a:xfrm>
        </p:spPr>
        <p:txBody>
          <a:bodyPr/>
          <a:lstStyle/>
          <a:p>
            <a:r>
              <a:rPr lang="en-US" dirty="0"/>
              <a:t>Input: large set (e.g., integers or strings)</a:t>
            </a:r>
          </a:p>
          <a:p>
            <a:r>
              <a:rPr lang="en-US" dirty="0"/>
              <a:t>Goal: map `randomly’ to few bins</a:t>
            </a:r>
            <a:endParaRPr lang="he-IL" dirty="0"/>
          </a:p>
          <a:p>
            <a:pPr lvl="1"/>
            <a:r>
              <a:rPr lang="en-US" dirty="0"/>
              <a:t>E.g., to ensure efficiency – load balancing, etc.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1766047" y="3125011"/>
            <a:ext cx="1062317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341,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3342,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870,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571,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1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blipFill>
                <a:blip r:embed="rId2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Flowchart: Magnetic Disk 10"/>
              <p:cNvSpPr/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0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Flowchart: Magnetic Dis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762903" y="3512037"/>
            <a:ext cx="1027021" cy="2966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5789924" y="3506228"/>
            <a:ext cx="5758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5799636" y="3531732"/>
            <a:ext cx="1572559" cy="2576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Flowchart: Document 26"/>
          <p:cNvSpPr/>
          <p:nvPr/>
        </p:nvSpPr>
        <p:spPr bwMode="auto">
          <a:xfrm>
            <a:off x="3758857" y="3776069"/>
            <a:ext cx="998290" cy="121726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341,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571,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Flowchart: Document 27"/>
          <p:cNvSpPr/>
          <p:nvPr/>
        </p:nvSpPr>
        <p:spPr bwMode="auto">
          <a:xfrm>
            <a:off x="5465311" y="3776070"/>
            <a:ext cx="968188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3342,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lowchart: Document 28"/>
          <p:cNvSpPr/>
          <p:nvPr/>
        </p:nvSpPr>
        <p:spPr bwMode="auto">
          <a:xfrm>
            <a:off x="7377953" y="3756388"/>
            <a:ext cx="977153" cy="1169083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870,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44" y="5751670"/>
            <a:ext cx="379662" cy="379662"/>
          </a:xfrm>
          <a:prstGeom prst="rect">
            <a:avLst/>
          </a:prstGeom>
        </p:spPr>
      </p:pic>
      <p:pic>
        <p:nvPicPr>
          <p:cNvPr id="23" name="Picture 22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093" y="5775731"/>
            <a:ext cx="379662" cy="375991"/>
          </a:xfrm>
          <a:prstGeom prst="rect">
            <a:avLst/>
          </a:prstGeom>
        </p:spPr>
      </p:pic>
      <p:pic>
        <p:nvPicPr>
          <p:cNvPr id="25" name="Picture 24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216" y="5751670"/>
            <a:ext cx="379662" cy="3796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56891" y="503055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21032" y="413767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1" name="Trapezoid 30"/>
          <p:cNvSpPr/>
          <p:nvPr/>
        </p:nvSpPr>
        <p:spPr bwMode="auto">
          <a:xfrm flipH="1" flipV="1">
            <a:off x="4970205" y="3103006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𝐿𝑆𝐷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  <a:blipFill>
                <a:blip r:embed="rId7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37330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4054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0123"/>
            <a:ext cx="8229600" cy="1822449"/>
          </a:xfrm>
        </p:spPr>
        <p:txBody>
          <a:bodyPr/>
          <a:lstStyle/>
          <a:p>
            <a:r>
              <a:rPr lang="en-US"/>
              <a:t>Input: large set (e.g., integers or strings)</a:t>
            </a:r>
          </a:p>
          <a:p>
            <a:r>
              <a:rPr lang="en-US"/>
              <a:t>Goal: map `randomly’ to few bins</a:t>
            </a:r>
            <a:endParaRPr lang="he-IL"/>
          </a:p>
          <a:p>
            <a:pPr lvl="1"/>
            <a:r>
              <a:rPr lang="en-US"/>
              <a:t>E.g., to ensure efficiency – load balancing, etc.</a:t>
            </a:r>
          </a:p>
          <a:p>
            <a:pPr lvl="1"/>
            <a:r>
              <a:rPr lang="en-US">
                <a:solidFill>
                  <a:srgbClr val="FF0000"/>
                </a:solidFill>
              </a:rPr>
              <a:t>Adversary chooses inputs that hash to same bin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1968038" y="3125011"/>
            <a:ext cx="1062317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32,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42,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62,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1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blipFill>
                <a:blip r:embed="rId2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Flowchart: Magnetic Disk 10"/>
              <p:cNvSpPr/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0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Flowchart: Magnetic Dis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762903" y="3512037"/>
            <a:ext cx="1027021" cy="2966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5789924" y="3506228"/>
            <a:ext cx="5758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5799636" y="3531732"/>
            <a:ext cx="1572559" cy="2576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Flowchart: Document 26"/>
          <p:cNvSpPr/>
          <p:nvPr/>
        </p:nvSpPr>
        <p:spPr bwMode="auto">
          <a:xfrm>
            <a:off x="3758857" y="3776069"/>
            <a:ext cx="998290" cy="121726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Flowchart: Document 27"/>
          <p:cNvSpPr/>
          <p:nvPr/>
        </p:nvSpPr>
        <p:spPr bwMode="auto">
          <a:xfrm>
            <a:off x="5465311" y="3776070"/>
            <a:ext cx="968188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32, 42,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52, 62,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lowchart: Document 28"/>
          <p:cNvSpPr/>
          <p:nvPr/>
        </p:nvSpPr>
        <p:spPr bwMode="auto">
          <a:xfrm>
            <a:off x="7377953" y="3756388"/>
            <a:ext cx="977153" cy="1169083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44" y="5751670"/>
            <a:ext cx="379662" cy="379662"/>
          </a:xfrm>
          <a:prstGeom prst="rect">
            <a:avLst/>
          </a:prstGeom>
        </p:spPr>
      </p:pic>
      <p:pic>
        <p:nvPicPr>
          <p:cNvPr id="25" name="Picture 24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216" y="5751670"/>
            <a:ext cx="379662" cy="3796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56891" y="503055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21032" y="413767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1" name="Trapezoid 30"/>
          <p:cNvSpPr/>
          <p:nvPr/>
        </p:nvSpPr>
        <p:spPr bwMode="auto">
          <a:xfrm flipH="1" flipV="1">
            <a:off x="4970205" y="3103006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𝐿𝑆𝐷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  <a:blipFill>
                <a:blip r:embed="rId6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Picture 4" descr="Image result for monster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85" y="3198640"/>
            <a:ext cx="609269" cy="522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 descr="Clipart - &lt;strong&gt;Sad face&lt;/strong&gt;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698" y="5707566"/>
            <a:ext cx="395292" cy="37651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 bwMode="auto">
          <a:xfrm flipV="1">
            <a:off x="914400" y="3307976"/>
            <a:ext cx="941294" cy="5378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881047" y="3404127"/>
            <a:ext cx="969247" cy="1276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Arrow Connector 34"/>
          <p:cNvCxnSpPr/>
          <p:nvPr/>
        </p:nvCxnSpPr>
        <p:spPr bwMode="auto">
          <a:xfrm>
            <a:off x="895023" y="3451593"/>
            <a:ext cx="931941" cy="4021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902875" y="3531733"/>
            <a:ext cx="954142" cy="5844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Rounded Rectangular Callout 36"/>
          <p:cNvSpPr/>
          <p:nvPr/>
        </p:nvSpPr>
        <p:spPr bwMode="auto">
          <a:xfrm>
            <a:off x="146530" y="3868429"/>
            <a:ext cx="1121917" cy="874317"/>
          </a:xfrm>
          <a:prstGeom prst="wedgeRoundRectCallout">
            <a:avLst>
              <a:gd name="adj1" fmla="val -11265"/>
              <a:gd name="adj2" fmla="val -69851"/>
              <a:gd name="adj3" fmla="val 16667"/>
            </a:avLst>
          </a:prstGeom>
          <a:solidFill>
            <a:srgbClr val="FFFFCC">
              <a:alpha val="67059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Inputs to overload the `2’ bin 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0" y="4695496"/>
            <a:ext cx="2029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Algorithmic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Complexity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Denial-of-Service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Attack</a:t>
            </a:r>
          </a:p>
        </p:txBody>
      </p:sp>
    </p:spTree>
    <p:extLst>
      <p:ext uri="{BB962C8B-B14F-4D97-AF65-F5344CB8AC3E}">
        <p14:creationId xmlns:p14="http://schemas.microsoft.com/office/powerpoint/2010/main" val="363703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November | 2010 | &quot;Granny Beads and Grocery Store Feet&quot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90" y="3491243"/>
            <a:ext cx="579731" cy="625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Security Goal: Collision Resistance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67555" y="809741"/>
                <a:ext cx="8229600" cy="2372868"/>
              </a:xfrm>
            </p:spPr>
            <p:txBody>
              <a:bodyPr/>
              <a:lstStyle/>
              <a:p>
                <a:r>
                  <a:rPr lang="en-US" sz="2400" dirty="0">
                    <a:solidFill>
                      <a:schemeClr val="tx1"/>
                    </a:solidFill>
                  </a:rPr>
                  <a:t>A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collision: </a:t>
                </a:r>
                <a:r>
                  <a:rPr lang="en-US" sz="2400" dirty="0">
                    <a:solidFill>
                      <a:schemeClr val="tx1"/>
                    </a:solidFill>
                  </a:rPr>
                  <a:t>two inputs (names) with same hash: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𝐵𝑜𝑏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𝑃h𝑖𝑙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Every hash has collisions, since |input|&gt;&gt;|output| !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Collision resistance: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names randomly until a collision is found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(on average)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𝑁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names (number of bins)</a:t>
                </a:r>
                <a:endParaRPr lang="en-US" sz="1800" dirty="0">
                  <a:solidFill>
                    <a:srgbClr val="0000FF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7555" y="809741"/>
                <a:ext cx="8229600" cy="2372868"/>
              </a:xfrm>
              <a:blipFill>
                <a:blip r:embed="rId4"/>
                <a:stretch>
                  <a:fillRect l="-154" t="-1596" b="-14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2097636" y="3616979"/>
            <a:ext cx="968188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Mal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Abe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Don</a:t>
            </a:r>
          </a:p>
          <a:p>
            <a:r>
              <a:rPr lang="en-US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Phil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Ron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John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Sue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Bob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69554" y="5485307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kumimoji="0" lang="en-US" sz="1800" b="0" i="1" u="none" strike="noStrike" cap="none" normalizeH="0" baseline="0" dirty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kumimoji="0" lang="en-US" sz="1800" b="0" i="1" u="none" strike="noStrike" cap="none" normalizeH="0" baseline="0" dirty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=1</m:t>
                      </m:r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69554" y="5485307"/>
                <a:ext cx="1039906" cy="717179"/>
              </a:xfrm>
              <a:prstGeom prst="flowChartMagneticDisk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513189" y="5485307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lang="en-US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13189" y="5485307"/>
                <a:ext cx="1039906" cy="717177"/>
              </a:xfrm>
              <a:prstGeom prst="flowChartMagneticDisk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477766" y="3998196"/>
            <a:ext cx="1549619" cy="37549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6027384" y="3998196"/>
            <a:ext cx="5758" cy="30377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6027385" y="3998196"/>
            <a:ext cx="1291631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1" name="Picture 2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20" y="5417439"/>
            <a:ext cx="417140" cy="537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7" name="Flowchart: Document 26"/>
          <p:cNvSpPr/>
          <p:nvPr/>
        </p:nvSpPr>
        <p:spPr bwMode="auto">
          <a:xfrm>
            <a:off x="5438922" y="4268038"/>
            <a:ext cx="1232037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Phil,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 Bob, …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Arrow Connector 6"/>
          <p:cNvCxnSpPr>
            <a:stCxn id="21" idx="3"/>
          </p:cNvCxnSpPr>
          <p:nvPr/>
        </p:nvCxnSpPr>
        <p:spPr bwMode="auto">
          <a:xfrm flipV="1">
            <a:off x="805060" y="5682533"/>
            <a:ext cx="1377741" cy="362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874838" y="3865080"/>
            <a:ext cx="1260126" cy="462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Flowchart: Magnetic Disk 27"/>
              <p:cNvSpPr/>
              <p:nvPr/>
            </p:nvSpPr>
            <p:spPr bwMode="auto">
              <a:xfrm>
                <a:off x="7511720" y="5485307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lang="en-US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28" name="Flowchart: Magnetic Disk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511720" y="5485307"/>
                <a:ext cx="1120590" cy="717177"/>
              </a:xfrm>
              <a:prstGeom prst="flowChartMagneticDisk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9" name="Picture 28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985" y="5239610"/>
            <a:ext cx="379662" cy="379662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6790660" y="552253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 </a:t>
            </a:r>
          </a:p>
        </p:txBody>
      </p:sp>
      <p:pic>
        <p:nvPicPr>
          <p:cNvPr id="31" name="Picture 3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109" y="5239610"/>
            <a:ext cx="379662" cy="379662"/>
          </a:xfrm>
          <a:prstGeom prst="rect">
            <a:avLst/>
          </a:prstGeom>
        </p:spPr>
      </p:pic>
      <p:pic>
        <p:nvPicPr>
          <p:cNvPr id="32" name="Picture 31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676" y="5239610"/>
            <a:ext cx="379662" cy="37966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3" name="Rounded Rectangular Callout 32"/>
              <p:cNvSpPr/>
              <p:nvPr/>
            </p:nvSpPr>
            <p:spPr bwMode="auto">
              <a:xfrm>
                <a:off x="452611" y="4286350"/>
                <a:ext cx="1549544" cy="996722"/>
              </a:xfrm>
              <a:prstGeom prst="wedgeRoundRectCallout">
                <a:avLst>
                  <a:gd name="adj1" fmla="val -37825"/>
                  <a:gd name="adj2" fmla="val -66196"/>
                  <a:gd name="adj3" fmla="val 16667"/>
                </a:avLst>
              </a:prstGeom>
              <a:solidFill>
                <a:srgbClr val="EE1222">
                  <a:alpha val="67059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:r>
                  <a:rPr lang="en-US" sz="1400" dirty="0">
                    <a:latin typeface="Arial" pitchFamily="34" charset="0"/>
                    <a:cs typeface="Arial" pitchFamily="34" charset="0"/>
                  </a:rPr>
                  <a:t>Must try many names to find name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cs typeface="Arial" pitchFamily="34" charset="0"/>
                      </a:rPr>
                      <m:t>𝑢</m:t>
                    </m:r>
                  </m:oMath>
                </a14:m>
                <a:r>
                  <a:rPr lang="en-US" sz="1400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sz="1400" dirty="0" err="1">
                    <a:latin typeface="Arial" pitchFamily="34" charset="0"/>
                    <a:cs typeface="Arial" pitchFamily="34" charset="0"/>
                  </a:rPr>
                  <a:t>s.t.</a:t>
                </a:r>
                <a:br>
                  <a:rPr lang="en-US" sz="1400" dirty="0">
                    <a:latin typeface="Arial" pitchFamily="34" charset="0"/>
                    <a:cs typeface="Arial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𝑢</m:t>
                          </m:r>
                        </m:e>
                      </m:d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(′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𝐵𝑜</m:t>
                      </m:r>
                      <m:sSup>
                        <m:sSupPr>
                          <m:ctrlP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𝑏</m:t>
                          </m:r>
                        </m:e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400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33" name="Rounded Rectangular Callout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2611" y="4286350"/>
                <a:ext cx="1549544" cy="996722"/>
              </a:xfrm>
              <a:prstGeom prst="wedgeRoundRectCallout">
                <a:avLst>
                  <a:gd name="adj1" fmla="val -37825"/>
                  <a:gd name="adj2" fmla="val -66196"/>
                  <a:gd name="adj3" fmla="val 16667"/>
                </a:avLst>
              </a:prstGeom>
              <a:blipFill>
                <a:blip r:embed="rId10"/>
                <a:stretch>
                  <a:fillRect b="-215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rapezoid 33"/>
          <p:cNvSpPr/>
          <p:nvPr/>
        </p:nvSpPr>
        <p:spPr bwMode="auto">
          <a:xfrm flipH="1" flipV="1">
            <a:off x="5168788" y="3602485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/>
              <p:cNvSpPr txBox="1"/>
              <p:nvPr/>
            </p:nvSpPr>
            <p:spPr>
              <a:xfrm>
                <a:off x="5400044" y="3616979"/>
                <a:ext cx="1176925" cy="369332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Hash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0044" y="3616979"/>
                <a:ext cx="1176925" cy="369332"/>
              </a:xfrm>
              <a:prstGeom prst="rect">
                <a:avLst/>
              </a:prstGeom>
              <a:blipFill>
                <a:blip r:embed="rId11"/>
                <a:stretch>
                  <a:fillRect l="-5376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9605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Collision Resistant Hash Function (CRHF)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</m:oMath>
                </a14:m>
                <a:r>
                  <a:rPr lang="en-US" sz="2400" dirty="0">
                    <a:solidFill>
                      <a:srgbClr val="0000FF"/>
                    </a:solidFill>
                  </a:rPr>
                  <a:t> </a:t>
                </a:r>
                <a:r>
                  <a:rPr lang="en-US" sz="2400" dirty="0">
                    <a:solidFill>
                      <a:schemeClr val="tx1"/>
                    </a:solidFill>
                  </a:rPr>
                  <a:t>is CRHF if it is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collisions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inputs randomly till finding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𝑅𝑎𝑛𝑔𝑒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values</a:t>
                </a:r>
              </a:p>
              <a:p>
                <a:r>
                  <a:rPr lang="en-US" sz="2200" dirty="0">
                    <a:solidFill>
                      <a:schemeClr val="tx1"/>
                    </a:solidFill>
                  </a:rPr>
                  <a:t>Hard means that the probability that the attacker succeeds in finding a collision is negligible.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  <a:blipFill>
                <a:blip r:embed="rId3"/>
                <a:stretch>
                  <a:fillRect l="-303" t="-2158" b="-129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8</a:t>
            </a:fld>
            <a:endParaRPr lang="en-US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6FD647B-74CA-AB4F-9800-D4C259B52E75}"/>
                  </a:ext>
                </a:extLst>
              </p:cNvPr>
              <p:cNvSpPr/>
              <p:nvPr/>
            </p:nvSpPr>
            <p:spPr bwMode="auto">
              <a:xfrm>
                <a:off x="2452889" y="3643636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6FD647B-74CA-AB4F-9800-D4C259B52E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52889" y="3643636"/>
                <a:ext cx="2285679" cy="17491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E6DEC65-8147-314A-8235-4DD938114911}"/>
                  </a:ext>
                </a:extLst>
              </p:cNvPr>
              <p:cNvSpPr/>
              <p:nvPr/>
            </p:nvSpPr>
            <p:spPr bwMode="auto">
              <a:xfrm>
                <a:off x="6429012" y="3933266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E6DEC65-8147-314A-8235-4DD9381149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29012" y="3933266"/>
                <a:ext cx="2176460" cy="13150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2216560-140F-4D4D-912A-BB3B127BF1CA}"/>
                  </a:ext>
                </a:extLst>
              </p:cNvPr>
              <p:cNvSpPr txBox="1"/>
              <p:nvPr/>
            </p:nvSpPr>
            <p:spPr>
              <a:xfrm>
                <a:off x="3470964" y="4276538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2216560-140F-4D4D-912A-BB3B127BF1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0964" y="4276538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384FEA6-AFD9-464A-B938-CDB6A48DB08E}"/>
                  </a:ext>
                </a:extLst>
              </p:cNvPr>
              <p:cNvSpPr txBox="1"/>
              <p:nvPr/>
            </p:nvSpPr>
            <p:spPr>
              <a:xfrm>
                <a:off x="3418642" y="4737665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384FEA6-AFD9-464A-B938-CDB6A48DB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8642" y="4737665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2142566-04CF-6A46-91A2-84912681B4FE}"/>
                  </a:ext>
                </a:extLst>
              </p:cNvPr>
              <p:cNvSpPr txBox="1"/>
              <p:nvPr/>
            </p:nvSpPr>
            <p:spPr>
              <a:xfrm>
                <a:off x="6692708" y="4626787"/>
                <a:ext cx="1520801" cy="33855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2142566-04CF-6A46-91A2-84912681B4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2708" y="4626787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3FBFF9-9ADA-5F40-B010-12F44877CDF3}"/>
              </a:ext>
            </a:extLst>
          </p:cNvPr>
          <p:cNvCxnSpPr/>
          <p:nvPr/>
        </p:nvCxnSpPr>
        <p:spPr bwMode="auto">
          <a:xfrm>
            <a:off x="3867348" y="4477354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EC19802-EEC2-094E-B596-08157EF04DC9}"/>
              </a:ext>
            </a:extLst>
          </p:cNvPr>
          <p:cNvCxnSpPr/>
          <p:nvPr/>
        </p:nvCxnSpPr>
        <p:spPr bwMode="auto">
          <a:xfrm flipV="1">
            <a:off x="3867348" y="4809049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5E187DA-05EA-7C47-8070-82D9C7ED58D3}"/>
                  </a:ext>
                </a:extLst>
              </p:cNvPr>
              <p:cNvSpPr txBox="1"/>
              <p:nvPr/>
            </p:nvSpPr>
            <p:spPr>
              <a:xfrm>
                <a:off x="4642264" y="3798878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5E187DA-05EA-7C47-8070-82D9C7ED58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2264" y="3798878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454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Rounded Rectangle 2">
            <a:extLst>
              <a:ext uri="{FF2B5EF4-FFF2-40B4-BE49-F238E27FC236}">
                <a16:creationId xmlns:a16="http://schemas.microsoft.com/office/drawing/2014/main" id="{A8418CEB-D82B-FD4D-93D3-EFA0C7DD6520}"/>
              </a:ext>
            </a:extLst>
          </p:cNvPr>
          <p:cNvSpPr/>
          <p:nvPr/>
        </p:nvSpPr>
        <p:spPr bwMode="auto">
          <a:xfrm>
            <a:off x="906774" y="4083797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47" name="Down Arrow 4">
            <a:extLst>
              <a:ext uri="{FF2B5EF4-FFF2-40B4-BE49-F238E27FC236}">
                <a16:creationId xmlns:a16="http://schemas.microsoft.com/office/drawing/2014/main" id="{412CF2EE-AA97-2A45-BF22-7BE49E0F1340}"/>
              </a:ext>
            </a:extLst>
          </p:cNvPr>
          <p:cNvSpPr/>
          <p:nvPr/>
        </p:nvSpPr>
        <p:spPr bwMode="auto">
          <a:xfrm>
            <a:off x="1380121" y="4477353"/>
            <a:ext cx="320037" cy="248945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C01ABC1-F3D4-F24A-B65A-CD1C17CD1CDF}"/>
                  </a:ext>
                </a:extLst>
              </p:cNvPr>
              <p:cNvSpPr/>
              <p:nvPr/>
            </p:nvSpPr>
            <p:spPr bwMode="auto">
              <a:xfrm>
                <a:off x="613779" y="4763908"/>
                <a:ext cx="1927998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endParaRPr kumimoji="0" lang="en-US" sz="1800" b="0" i="0" u="none" strike="noStrike" cap="none" normalizeH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C01ABC1-F3D4-F24A-B65A-CD1C17CD1C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13779" y="4763908"/>
                <a:ext cx="1927998" cy="650566"/>
              </a:xfrm>
              <a:prstGeom prst="rect">
                <a:avLst/>
              </a:prstGeom>
              <a:blipFill>
                <a:blip r:embed="rId10"/>
                <a:stretch>
                  <a:fillRect l="-2614" t="-3774" b="-1132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Down Arrow 4">
            <a:extLst>
              <a:ext uri="{FF2B5EF4-FFF2-40B4-BE49-F238E27FC236}">
                <a16:creationId xmlns:a16="http://schemas.microsoft.com/office/drawing/2014/main" id="{761AA6E5-088F-244B-9EC5-16EA108F9096}"/>
              </a:ext>
            </a:extLst>
          </p:cNvPr>
          <p:cNvSpPr/>
          <p:nvPr/>
        </p:nvSpPr>
        <p:spPr bwMode="auto">
          <a:xfrm>
            <a:off x="1373316" y="3829576"/>
            <a:ext cx="320037" cy="248945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D36EDEC5-4C95-7C47-84DC-1B1233705911}"/>
                  </a:ext>
                </a:extLst>
              </p:cNvPr>
              <p:cNvSpPr txBox="1"/>
              <p:nvPr/>
            </p:nvSpPr>
            <p:spPr>
              <a:xfrm>
                <a:off x="1284099" y="3429000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D36EDEC5-4C95-7C47-84DC-1B12337059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4099" y="3429000"/>
                <a:ext cx="498470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49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Collision Resistant Hash Function (CRHF)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</m:oMath>
                </a14:m>
                <a:r>
                  <a:rPr lang="en-US" sz="2400" dirty="0">
                    <a:solidFill>
                      <a:srgbClr val="0000FF"/>
                    </a:solidFill>
                  </a:rPr>
                  <a:t> </a:t>
                </a:r>
                <a:r>
                  <a:rPr lang="en-US" sz="2400" dirty="0">
                    <a:solidFill>
                      <a:schemeClr val="tx1"/>
                    </a:solidFill>
                  </a:rPr>
                  <a:t>is CRHF if it is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collisions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inputs randomly till finding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𝑅𝑎𝑛𝑔𝑒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values</a:t>
                </a:r>
              </a:p>
              <a:p>
                <a:r>
                  <a:rPr lang="en-US" sz="2200" dirty="0">
                    <a:solidFill>
                      <a:schemeClr val="tx1"/>
                    </a:solidFill>
                  </a:rPr>
                  <a:t>Hard means that the probability that the attacker succeeds in finding a collision is negligible.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  <a:blipFill>
                <a:blip r:embed="rId3"/>
                <a:stretch>
                  <a:fillRect l="-303" t="-2158" b="-129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7C64B3-F889-E048-92E9-C9F23B53D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164" y="3253055"/>
            <a:ext cx="6781999" cy="205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96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20561</TotalTime>
  <Words>5099</Words>
  <Application>Microsoft Macintosh PowerPoint</Application>
  <PresentationFormat>On-screen Show (4:3)</PresentationFormat>
  <Paragraphs>863</Paragraphs>
  <Slides>50</Slides>
  <Notes>30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CSE 3400 - Introduction to Computer &amp; Network Security  (aka: Introduction to Cybersecurity)  Lecture 6 Hash Functions – Part I </vt:lpstr>
      <vt:lpstr>Outline</vt:lpstr>
      <vt:lpstr>Hash Functions</vt:lpstr>
      <vt:lpstr>Hash functions: simple examples</vt:lpstr>
      <vt:lpstr>Motivation: Hashing for efficiency</vt:lpstr>
      <vt:lpstr>Collisions?</vt:lpstr>
      <vt:lpstr>Security Goal: Collision Resistance </vt:lpstr>
      <vt:lpstr>Collision Resistant Hash Function (CRHF)</vt:lpstr>
      <vt:lpstr>Collision Resistant Hash Function (CRHF)</vt:lpstr>
      <vt:lpstr>Keyless CRHF Do Not Exist!</vt:lpstr>
      <vt:lpstr>Keyed CRHF</vt:lpstr>
      <vt:lpstr>Keyed CRHF - Definition</vt:lpstr>
      <vt:lpstr>PowerPoint Presentation</vt:lpstr>
      <vt:lpstr>PowerPoint Presentation</vt:lpstr>
      <vt:lpstr>The Birthday Attack (‘Paradox’)</vt:lpstr>
      <vt:lpstr>Collision-Resistance: Applications</vt:lpstr>
      <vt:lpstr>CRHF and Software Distribution</vt:lpstr>
      <vt:lpstr>CRHF: secure, efficient SW distribution</vt:lpstr>
      <vt:lpstr>Weaker Notions of Security</vt:lpstr>
      <vt:lpstr>Target CRHF (TCR Hash Function)</vt:lpstr>
      <vt:lpstr>TCR and Birthday Paradox?</vt:lpstr>
      <vt:lpstr>We (mostly) focus on keyless hash… </vt:lpstr>
      <vt:lpstr>2nd-Preimage-Resistant Hash (SPR)</vt:lpstr>
      <vt:lpstr>CRHF/SPR vs. Applications</vt:lpstr>
      <vt:lpstr>SPR: Collisions to Chosen Messages</vt:lpstr>
      <vt:lpstr>SPR: collisions to chosen message</vt:lpstr>
      <vt:lpstr>SPR &amp; Chosen-prefix vulnerability</vt:lpstr>
      <vt:lpstr>Chosen-prefix attack </vt:lpstr>
      <vt:lpstr>PowerPoint Presentation</vt:lpstr>
      <vt:lpstr>Exercise</vt:lpstr>
      <vt:lpstr>Exercise</vt:lpstr>
      <vt:lpstr>PowerPoint Presentation</vt:lpstr>
      <vt:lpstr>Recall: Public Key Signatures </vt:lpstr>
      <vt:lpstr>PowerPoint Presentation</vt:lpstr>
      <vt:lpstr>PowerPoint Presentation</vt:lpstr>
      <vt:lpstr>PowerPoint Presentation</vt:lpstr>
      <vt:lpstr>PowerPoint Presentation</vt:lpstr>
      <vt:lpstr>Recycling One-Time Signatures?</vt:lpstr>
      <vt:lpstr>Examples</vt:lpstr>
      <vt:lpstr>Crypto-Hash functions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KDF: Salted Randomness Extraction</vt:lpstr>
      <vt:lpstr>PowerPoint Presentation</vt:lpstr>
      <vt:lpstr>Random Oracle Method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Hashing</dc:title>
  <dc:creator>Amir Herzberg</dc:creator>
  <cp:lastModifiedBy>Ghada Almashaqbeh</cp:lastModifiedBy>
  <cp:revision>30</cp:revision>
  <cp:lastPrinted>1601-01-01T00:00:00Z</cp:lastPrinted>
  <dcterms:created xsi:type="dcterms:W3CDTF">2003-03-23T06:19:47Z</dcterms:created>
  <dcterms:modified xsi:type="dcterms:W3CDTF">2021-02-23T01:27:59Z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